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60" r:id="rId3"/>
    <p:sldId id="266" r:id="rId4"/>
    <p:sldId id="263" r:id="rId5"/>
    <p:sldId id="257" r:id="rId6"/>
    <p:sldId id="268" r:id="rId7"/>
    <p:sldId id="274" r:id="rId8"/>
    <p:sldId id="275" r:id="rId9"/>
    <p:sldId id="262" r:id="rId10"/>
    <p:sldId id="271" r:id="rId11"/>
    <p:sldId id="272" r:id="rId12"/>
    <p:sldId id="276" r:id="rId13"/>
    <p:sldId id="270" r:id="rId14"/>
    <p:sldId id="279" r:id="rId15"/>
    <p:sldId id="273" r:id="rId16"/>
    <p:sldId id="277" r:id="rId17"/>
    <p:sldId id="269" r:id="rId18"/>
    <p:sldId id="290" r:id="rId19"/>
    <p:sldId id="291" r:id="rId20"/>
    <p:sldId id="292" r:id="rId21"/>
    <p:sldId id="280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281" r:id="rId33"/>
    <p:sldId id="282" r:id="rId34"/>
    <p:sldId id="258" r:id="rId35"/>
    <p:sldId id="283" r:id="rId36"/>
    <p:sldId id="284" r:id="rId37"/>
    <p:sldId id="285" r:id="rId38"/>
    <p:sldId id="286" r:id="rId39"/>
    <p:sldId id="287" r:id="rId40"/>
    <p:sldId id="264" r:id="rId41"/>
    <p:sldId id="288" r:id="rId42"/>
    <p:sldId id="267" r:id="rId43"/>
    <p:sldId id="265" r:id="rId44"/>
    <p:sldId id="25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A6D84C"/>
    <a:srgbClr val="FF33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2510B-7F27-4E6C-AB27-5515BFB63E69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7E74-07D9-4DF3-ACFF-81C7C8AF2A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298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A0D842-14A6-4AB6-8E01-CF2E50B1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95"/>
          <a:stretch/>
        </p:blipFill>
        <p:spPr>
          <a:xfrm>
            <a:off x="474475" y="0"/>
            <a:ext cx="8669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B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66C3-DCF9-4A89-87C8-6022D27E4A3A}" type="datetime1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8843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SG"/>
              <a:t>Slide </a:t>
            </a:r>
            <a:fld id="{C35576E4-50CD-4DB5-A9EF-A20CFF62757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5055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1FC6-9395-4F33-AEFC-DE59B9FD991C}" type="datetime1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308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ED224-B4CA-4639-81A5-9EC4FDB1390E}" type="datetime1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421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829A0C-7A07-473E-929F-80D4282E58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" r="2680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F94D3-5DD9-4FF5-8AC2-F3265DC8C771}" type="datetime1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133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DAC51-5FF2-46D1-8761-48F0D55541FC}" type="datetime1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317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3B1E-CFC0-49F6-920D-8A377530D78E}" type="datetime1">
              <a:rPr lang="en-SG" smtClean="0"/>
              <a:t>15/11/2018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173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3A86-B8E2-4945-8A49-E28E37376344}" type="datetime1">
              <a:rPr lang="en-SG" smtClean="0"/>
              <a:t>15/11/2018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779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7D47-166C-484D-AD30-598FA81831D8}" type="datetime1">
              <a:rPr lang="en-SG" smtClean="0"/>
              <a:t>15/11/2018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933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3248-C8FB-406C-8C09-A5422A93FCC2}" type="datetime1">
              <a:rPr lang="en-SG" smtClean="0"/>
              <a:t>15/11/2018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775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4B17-2C1E-49A6-9A9B-86A9C504F05C}" type="datetime1">
              <a:rPr lang="en-SG" smtClean="0"/>
              <a:t>15/11/2018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026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4A70-F42F-4F4E-8B3A-44420C3CC5A7}" type="datetime1">
              <a:rPr lang="en-SG" smtClean="0"/>
              <a:t>15/11/2018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261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28B54-A9F5-4E3D-BBF2-B3938E59184A}" type="datetime1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F506F8-03E7-440D-891C-0CBBA9C58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88431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rgbClr val="FF0000"/>
                </a:solidFill>
              </a:defRPr>
            </a:lvl1pPr>
          </a:lstStyle>
          <a:p>
            <a:r>
              <a:rPr lang="en-SG"/>
              <a:t>Slide </a:t>
            </a:r>
            <a:fld id="{C35576E4-50CD-4DB5-A9EF-A20CFF62757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68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images-1.medium.com/max/1600/1*fk2ZjHyqYH04rLTgvQYs4A.png" TargetMode="External"/><Relationship Id="rId2" Type="http://schemas.openxmlformats.org/officeDocument/2006/relationships/hyperlink" Target="https://agsft.com/wp-content/uploads/2016/06/FilterBigDat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pload.wikimedia.org/wikipedia/commons/7/7c/Kaggle_logo.p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0/00/Chilean_purse_seine.jpg/300px-Chilean_purse_seine.jpg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s://worldoceanreview.com/wp-content/uploads/2013/02/wor2_k3c-s75_3-25_verfolgungsjagd_vor_suedkorea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New_Zealand_Sign_Assembly_-_Accident.svg" TargetMode="External"/><Relationship Id="rId3" Type="http://schemas.openxmlformats.org/officeDocument/2006/relationships/hyperlink" Target="https://steamuserimages-a.akamaihd.net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orldoceanreview.com/wp-content/uploads/2013/02/wor2_k3c-s75_3-25_verfolgungsjagd_vor_suedkorea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hyperlink" Target="https://officerofthewatch.files.wordpress.com/2012/09/2012-09-10-figure-1carrier-collision-causes-oil-spill-in-singapore1.jpg?w=610" TargetMode="External"/><Relationship Id="rId9" Type="http://schemas.openxmlformats.org/officeDocument/2006/relationships/hyperlink" Target="https://creativecommons.org/licenses/by-sa/3.0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hank-you-png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cdn-images-1.medium.com/max/1600/1*fk2ZjHyqYH04rLTgvQYs4A.png" TargetMode="External"/><Relationship Id="rId4" Type="http://schemas.openxmlformats.org/officeDocument/2006/relationships/hyperlink" Target="https://agsft.com/wp-content/uploads/2016/06/FilterBigData.png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-images-1.medium.com/max/1600/1*fk2ZjHyqYH04rLTgvQYs4A.png" TargetMode="External"/><Relationship Id="rId4" Type="http://schemas.openxmlformats.org/officeDocument/2006/relationships/hyperlink" Target="https://agsft.com/wp-content/uploads/2016/06/FilterBigData.p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76B7-ACC9-42F0-9434-1BA891D98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57574"/>
            <a:ext cx="4464304" cy="2974442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rgbClr val="00B050"/>
                </a:solidFill>
              </a:rPr>
              <a:t>CE7454</a:t>
            </a:r>
            <a:br>
              <a:rPr lang="en-SG" sz="4400" b="1" dirty="0">
                <a:solidFill>
                  <a:srgbClr val="00B050"/>
                </a:solidFill>
              </a:rPr>
            </a:br>
            <a:r>
              <a:rPr lang="en-SG" sz="4400" b="1" dirty="0">
                <a:solidFill>
                  <a:srgbClr val="00B050"/>
                </a:solidFill>
              </a:rPr>
              <a:t>Object Detection of Ship Images using Deep learnin</a:t>
            </a:r>
            <a:r>
              <a:rPr lang="en-SG" sz="4400" b="1" dirty="0"/>
              <a:t>g Techniques</a:t>
            </a:r>
            <a:endParaRPr lang="en-SG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A4B45-5C0C-42EB-A651-F10FBB9DE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672" y="4174035"/>
            <a:ext cx="3362960" cy="442663"/>
          </a:xfrm>
        </p:spPr>
        <p:txBody>
          <a:bodyPr>
            <a:normAutofit/>
          </a:bodyPr>
          <a:lstStyle/>
          <a:p>
            <a:r>
              <a:rPr lang="en-SG" i="1" dirty="0"/>
              <a:t>15 November 2018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556B3D-5746-427D-B3D3-82385D528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</a:t>
            </a:fld>
            <a:endParaRPr lang="en-SG" dirty="0"/>
          </a:p>
        </p:txBody>
      </p:sp>
      <p:pic>
        <p:nvPicPr>
          <p:cNvPr id="1026" name="Picture 2" descr="Image result for ntu logo">
            <a:extLst>
              <a:ext uri="{FF2B5EF4-FFF2-40B4-BE49-F238E27FC236}">
                <a16:creationId xmlns:a16="http://schemas.microsoft.com/office/drawing/2014/main" id="{4425D97A-C637-4349-AFE6-D147C412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" y="6054552"/>
            <a:ext cx="1740279" cy="6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223742A-A70A-460F-8CC7-F7D7438CC74E}"/>
              </a:ext>
            </a:extLst>
          </p:cNvPr>
          <p:cNvSpPr txBox="1">
            <a:spLocks/>
          </p:cNvSpPr>
          <p:nvPr/>
        </p:nvSpPr>
        <p:spPr>
          <a:xfrm>
            <a:off x="3571240" y="4981823"/>
            <a:ext cx="3362960" cy="150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Xu Yan,</a:t>
            </a:r>
          </a:p>
          <a:p>
            <a:r>
              <a:rPr lang="en-S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Ong Shen </a:t>
            </a:r>
            <a:r>
              <a:rPr lang="en-S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Hoong</a:t>
            </a:r>
            <a:r>
              <a:rPr lang="en-S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Kevin,</a:t>
            </a:r>
          </a:p>
          <a:p>
            <a:r>
              <a:rPr lang="en-S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Wang Hong Tao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6097B3-192C-4FB8-93BC-9D293CFCEEDB}"/>
              </a:ext>
            </a:extLst>
          </p:cNvPr>
          <p:cNvGrpSpPr/>
          <p:nvPr/>
        </p:nvGrpSpPr>
        <p:grpSpPr>
          <a:xfrm>
            <a:off x="6742762" y="137788"/>
            <a:ext cx="2159391" cy="2807208"/>
            <a:chOff x="6630611" y="220472"/>
            <a:chExt cx="2159391" cy="28072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D64411-5383-4E24-AD79-2179D570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611" y="220472"/>
              <a:ext cx="2159391" cy="280720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8AC19B-ABF5-4708-9E46-0F22049F0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231" b="17407"/>
            <a:stretch/>
          </p:blipFill>
          <p:spPr>
            <a:xfrm>
              <a:off x="6762653" y="2385736"/>
              <a:ext cx="1906872" cy="64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454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10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E35A7B-9824-4D72-9AA1-2543C4FBA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0" t="54571" r="5701" b="1543"/>
          <a:stretch/>
        </p:blipFill>
        <p:spPr>
          <a:xfrm>
            <a:off x="256573" y="3544231"/>
            <a:ext cx="7753571" cy="3177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5A30F-178A-467A-A37B-307671D0D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t="54389" r="65862" b="3920"/>
          <a:stretch/>
        </p:blipFill>
        <p:spPr>
          <a:xfrm>
            <a:off x="283463" y="777593"/>
            <a:ext cx="2368297" cy="2723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C94C9-721F-41C5-BA61-1B36E2A29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30069" r="43800" b="43600"/>
          <a:stretch/>
        </p:blipFill>
        <p:spPr>
          <a:xfrm>
            <a:off x="3192668" y="1225295"/>
            <a:ext cx="5446897" cy="1836893"/>
          </a:xfrm>
          <a:prstGeom prst="rect">
            <a:avLst/>
          </a:prstGeom>
          <a:ln w="57150">
            <a:solidFill>
              <a:srgbClr val="FF66FF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9967C6-4678-4812-8DFE-FD368C086ECA}"/>
              </a:ext>
            </a:extLst>
          </p:cNvPr>
          <p:cNvSpPr txBox="1"/>
          <p:nvPr/>
        </p:nvSpPr>
        <p:spPr>
          <a:xfrm>
            <a:off x="713232" y="18836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85%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B4AB3E-C00F-4A6C-9068-1B9E568C91CF}"/>
              </a:ext>
            </a:extLst>
          </p:cNvPr>
          <p:cNvSpPr txBox="1"/>
          <p:nvPr/>
        </p:nvSpPr>
        <p:spPr>
          <a:xfrm>
            <a:off x="1688592" y="267960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28%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5A3A8-35DD-4856-82D8-BC6DC4783292}"/>
              </a:ext>
            </a:extLst>
          </p:cNvPr>
          <p:cNvSpPr txBox="1"/>
          <p:nvPr/>
        </p:nvSpPr>
        <p:spPr>
          <a:xfrm>
            <a:off x="1786128" y="29338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151057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11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26AFC-4257-4CD2-B0D9-1C4A79777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t="38844" r="46400" b="24767"/>
          <a:stretch/>
        </p:blipFill>
        <p:spPr>
          <a:xfrm>
            <a:off x="1696867" y="1345130"/>
            <a:ext cx="4546084" cy="2724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B6DAAD-E3DC-4F5B-A52B-485E8F6D396E}"/>
              </a:ext>
            </a:extLst>
          </p:cNvPr>
          <p:cNvSpPr txBox="1"/>
          <p:nvPr/>
        </p:nvSpPr>
        <p:spPr>
          <a:xfrm>
            <a:off x="524637" y="4558763"/>
            <a:ext cx="8094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bg1"/>
                </a:solidFill>
              </a:rPr>
              <a:t>Huge Difficulty</a:t>
            </a:r>
            <a:r>
              <a:rPr lang="en-SG" sz="2800" dirty="0">
                <a:solidFill>
                  <a:srgbClr val="92D050"/>
                </a:solidFill>
              </a:rPr>
              <a:t> of Ship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Could be further improved by </a:t>
            </a:r>
            <a:r>
              <a:rPr lang="en-SG" sz="2800" dirty="0">
                <a:solidFill>
                  <a:schemeClr val="bg1"/>
                </a:solidFill>
              </a:rPr>
              <a:t>obtaining more data</a:t>
            </a:r>
          </a:p>
        </p:txBody>
      </p:sp>
    </p:spTree>
    <p:extLst>
      <p:ext uri="{BB962C8B-B14F-4D97-AF65-F5344CB8AC3E}">
        <p14:creationId xmlns:p14="http://schemas.microsoft.com/office/powerpoint/2010/main" val="425434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12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722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Example of Detection Complexity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9727C-9557-436B-A2BC-8FDA401CB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06" t="23273" r="20800" b="2121"/>
          <a:stretch/>
        </p:blipFill>
        <p:spPr>
          <a:xfrm>
            <a:off x="3433327" y="1483994"/>
            <a:ext cx="4917971" cy="5119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E2AC6-E27B-4AE3-BABF-97BD421970DF}"/>
              </a:ext>
            </a:extLst>
          </p:cNvPr>
          <p:cNvSpPr txBox="1"/>
          <p:nvPr/>
        </p:nvSpPr>
        <p:spPr>
          <a:xfrm>
            <a:off x="256573" y="869334"/>
            <a:ext cx="809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2 types of complexity</a:t>
            </a:r>
            <a:endParaRPr lang="en-SG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C5213-4DB0-474C-8F68-D98411F6D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2" y="1483994"/>
            <a:ext cx="2468339" cy="51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13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Preparation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60D6E-729B-4BF4-A7E6-CB7F7E3B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9" t="56583" r="45906" b="15440"/>
          <a:stretch/>
        </p:blipFill>
        <p:spPr>
          <a:xfrm>
            <a:off x="3669030" y="2272440"/>
            <a:ext cx="5342818" cy="2124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26151-6623-4D43-8FD1-D8E398E18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28" t="56583" r="5800" b="15440"/>
          <a:stretch/>
        </p:blipFill>
        <p:spPr>
          <a:xfrm>
            <a:off x="3675888" y="4585560"/>
            <a:ext cx="5342818" cy="2124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63A9B6-6CFA-44E0-9064-42019EFEAC3B}"/>
              </a:ext>
            </a:extLst>
          </p:cNvPr>
          <p:cNvSpPr txBox="1"/>
          <p:nvPr/>
        </p:nvSpPr>
        <p:spPr>
          <a:xfrm>
            <a:off x="100416" y="887446"/>
            <a:ext cx="841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Image Requires Balancing to avoid a biased classifier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Easily Generate more ship image data (from </a:t>
            </a:r>
            <a:r>
              <a:rPr lang="en-SG" sz="2800" dirty="0">
                <a:solidFill>
                  <a:schemeClr val="bg1"/>
                </a:solidFill>
              </a:rPr>
              <a:t>30% to ~66%</a:t>
            </a:r>
            <a:r>
              <a:rPr lang="en-SG" sz="2800" dirty="0">
                <a:solidFill>
                  <a:srgbClr val="92D050"/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62A8E-8D82-4498-890D-08F4B0683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0" t="56583" r="71951" b="15440"/>
          <a:stretch/>
        </p:blipFill>
        <p:spPr>
          <a:xfrm>
            <a:off x="192565" y="3251919"/>
            <a:ext cx="1941692" cy="212495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63E0797-CC18-4631-BC8B-EA6AF91454F0}"/>
              </a:ext>
            </a:extLst>
          </p:cNvPr>
          <p:cNvSpPr/>
          <p:nvPr/>
        </p:nvSpPr>
        <p:spPr>
          <a:xfrm>
            <a:off x="2319856" y="3844181"/>
            <a:ext cx="1173152" cy="11064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7167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E3AF1-20BA-4E7E-B4FE-A76C8168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14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5601C-FE0C-4EDC-A128-993397D64E0A}"/>
              </a:ext>
            </a:extLst>
          </p:cNvPr>
          <p:cNvSpPr txBox="1"/>
          <p:nvPr/>
        </p:nvSpPr>
        <p:spPr>
          <a:xfrm>
            <a:off x="256573" y="131563"/>
            <a:ext cx="651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Custom CNN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348025-68E5-4EA7-884B-CC90DCFC518B}"/>
              </a:ext>
            </a:extLst>
          </p:cNvPr>
          <p:cNvSpPr txBox="1"/>
          <p:nvPr/>
        </p:nvSpPr>
        <p:spPr>
          <a:xfrm>
            <a:off x="1611631" y="6324712"/>
            <a:ext cx="1250309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Conv2D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93C57-5673-4D9F-B9DA-A3F7DC6B8259}"/>
              </a:ext>
            </a:extLst>
          </p:cNvPr>
          <p:cNvSpPr txBox="1"/>
          <p:nvPr/>
        </p:nvSpPr>
        <p:spPr>
          <a:xfrm>
            <a:off x="2897886" y="6330510"/>
            <a:ext cx="1250309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Dense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81DC4C-C101-4FEF-80DE-933476641A7D}"/>
              </a:ext>
            </a:extLst>
          </p:cNvPr>
          <p:cNvSpPr txBox="1"/>
          <p:nvPr/>
        </p:nvSpPr>
        <p:spPr>
          <a:xfrm>
            <a:off x="4202429" y="6330510"/>
            <a:ext cx="117424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Max Pool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7A9AF-E9D0-4119-932C-6BCA7248814D}"/>
              </a:ext>
            </a:extLst>
          </p:cNvPr>
          <p:cNvSpPr/>
          <p:nvPr/>
        </p:nvSpPr>
        <p:spPr>
          <a:xfrm>
            <a:off x="6557269" y="1810909"/>
            <a:ext cx="237744" cy="17647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9583BF-541E-47AA-B750-E188669C73A3}"/>
              </a:ext>
            </a:extLst>
          </p:cNvPr>
          <p:cNvSpPr txBox="1"/>
          <p:nvPr/>
        </p:nvSpPr>
        <p:spPr>
          <a:xfrm>
            <a:off x="233934" y="6321366"/>
            <a:ext cx="1342996" cy="33855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Batch Norm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7CDCE5-03AA-411D-B55A-5B5AB3C971D0}"/>
              </a:ext>
            </a:extLst>
          </p:cNvPr>
          <p:cNvSpPr/>
          <p:nvPr/>
        </p:nvSpPr>
        <p:spPr>
          <a:xfrm>
            <a:off x="6953509" y="1817058"/>
            <a:ext cx="237744" cy="17647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A7175-B25E-46DB-A972-A13D0DD01504}"/>
              </a:ext>
            </a:extLst>
          </p:cNvPr>
          <p:cNvSpPr txBox="1"/>
          <p:nvPr/>
        </p:nvSpPr>
        <p:spPr>
          <a:xfrm>
            <a:off x="6108110" y="3847656"/>
            <a:ext cx="1537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</a:rPr>
              <a:t>Fully Connected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B0EBE-7E43-4616-A589-D3555D771BF5}"/>
              </a:ext>
            </a:extLst>
          </p:cNvPr>
          <p:cNvSpPr txBox="1"/>
          <p:nvPr/>
        </p:nvSpPr>
        <p:spPr>
          <a:xfrm>
            <a:off x="2835806" y="3939019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Custom CNN Layers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797F89-D2A5-4A08-8FB5-6DDA8C17D42C}"/>
              </a:ext>
            </a:extLst>
          </p:cNvPr>
          <p:cNvGrpSpPr/>
          <p:nvPr/>
        </p:nvGrpSpPr>
        <p:grpSpPr>
          <a:xfrm>
            <a:off x="4235398" y="1765405"/>
            <a:ext cx="872112" cy="1772438"/>
            <a:chOff x="3600908" y="1785844"/>
            <a:chExt cx="872112" cy="177243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36AA8C-7F16-43EB-8BEA-E5F47BCF5A47}"/>
                </a:ext>
              </a:extLst>
            </p:cNvPr>
            <p:cNvSpPr/>
            <p:nvPr/>
          </p:nvSpPr>
          <p:spPr>
            <a:xfrm>
              <a:off x="3600908" y="1785844"/>
              <a:ext cx="237744" cy="176479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94F156-9AF5-48AE-ADC5-7649D6437750}"/>
                </a:ext>
              </a:extLst>
            </p:cNvPr>
            <p:cNvSpPr/>
            <p:nvPr/>
          </p:nvSpPr>
          <p:spPr>
            <a:xfrm>
              <a:off x="3909538" y="1793490"/>
              <a:ext cx="237744" cy="176479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B432AB-9451-4592-9DF7-CBAD59DA2D05}"/>
                </a:ext>
              </a:extLst>
            </p:cNvPr>
            <p:cNvSpPr/>
            <p:nvPr/>
          </p:nvSpPr>
          <p:spPr>
            <a:xfrm>
              <a:off x="4235276" y="1785844"/>
              <a:ext cx="237744" cy="1764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9913FD-B488-48C1-B034-F2B4AA918FFB}"/>
              </a:ext>
            </a:extLst>
          </p:cNvPr>
          <p:cNvGrpSpPr/>
          <p:nvPr/>
        </p:nvGrpSpPr>
        <p:grpSpPr>
          <a:xfrm>
            <a:off x="2429722" y="1750099"/>
            <a:ext cx="872112" cy="1772438"/>
            <a:chOff x="2106137" y="1797276"/>
            <a:chExt cx="872112" cy="17724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FE35EE-C896-43E0-9233-3603D608F4D0}"/>
                </a:ext>
              </a:extLst>
            </p:cNvPr>
            <p:cNvSpPr/>
            <p:nvPr/>
          </p:nvSpPr>
          <p:spPr>
            <a:xfrm>
              <a:off x="2106137" y="1797276"/>
              <a:ext cx="237744" cy="176479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624287-250F-4EB5-9C42-C0996ECAC0F1}"/>
                </a:ext>
              </a:extLst>
            </p:cNvPr>
            <p:cNvSpPr/>
            <p:nvPr/>
          </p:nvSpPr>
          <p:spPr>
            <a:xfrm>
              <a:off x="2414767" y="1804922"/>
              <a:ext cx="237744" cy="176479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FB1475-F5D5-49B8-BAE4-0C73518F6FE2}"/>
                </a:ext>
              </a:extLst>
            </p:cNvPr>
            <p:cNvSpPr/>
            <p:nvPr/>
          </p:nvSpPr>
          <p:spPr>
            <a:xfrm>
              <a:off x="2740505" y="1797276"/>
              <a:ext cx="237744" cy="1764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3905396-62B7-466B-B316-A35E613B4052}"/>
              </a:ext>
            </a:extLst>
          </p:cNvPr>
          <p:cNvSpPr/>
          <p:nvPr/>
        </p:nvSpPr>
        <p:spPr>
          <a:xfrm>
            <a:off x="1707936" y="1577052"/>
            <a:ext cx="3794120" cy="2203704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5E9B17A-FB36-4D07-98C8-5BC6C5707D4C}"/>
              </a:ext>
            </a:extLst>
          </p:cNvPr>
          <p:cNvSpPr/>
          <p:nvPr/>
        </p:nvSpPr>
        <p:spPr>
          <a:xfrm>
            <a:off x="3695268" y="2469668"/>
            <a:ext cx="498750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245B720-B3D8-44E8-95AC-926CAB2D835B}"/>
              </a:ext>
            </a:extLst>
          </p:cNvPr>
          <p:cNvSpPr/>
          <p:nvPr/>
        </p:nvSpPr>
        <p:spPr>
          <a:xfrm>
            <a:off x="6288180" y="1595892"/>
            <a:ext cx="1055097" cy="2203704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817A5F5-8322-4107-8438-3143474DB9DE}"/>
              </a:ext>
            </a:extLst>
          </p:cNvPr>
          <p:cNvSpPr/>
          <p:nvPr/>
        </p:nvSpPr>
        <p:spPr>
          <a:xfrm>
            <a:off x="6108110" y="2483444"/>
            <a:ext cx="404709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CB61F6-C5E6-47B5-80E2-D0DE38B9E663}"/>
              </a:ext>
            </a:extLst>
          </p:cNvPr>
          <p:cNvSpPr txBox="1"/>
          <p:nvPr/>
        </p:nvSpPr>
        <p:spPr>
          <a:xfrm>
            <a:off x="183938" y="3939849"/>
            <a:ext cx="14360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</a:rPr>
              <a:t>Input Image</a:t>
            </a:r>
          </a:p>
          <a:p>
            <a:pPr algn="ctr"/>
            <a:r>
              <a:rPr lang="en-SG" i="1" dirty="0">
                <a:solidFill>
                  <a:schemeClr val="bg1"/>
                </a:solidFill>
              </a:rPr>
              <a:t>(256, 256, 3)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4003445-8305-4133-ADE9-38818B461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6" t="33243" r="65972" b="34057"/>
          <a:stretch/>
        </p:blipFill>
        <p:spPr>
          <a:xfrm>
            <a:off x="134273" y="1754955"/>
            <a:ext cx="706095" cy="7108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1EFE6D-A9D5-44F8-BDB2-885AF484F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65" t="52812" r="40104" b="13101"/>
          <a:stretch/>
        </p:blipFill>
        <p:spPr>
          <a:xfrm>
            <a:off x="297759" y="2029874"/>
            <a:ext cx="699682" cy="6627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DD5E03-344D-4BAF-9F3F-FB806177D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86" t="4871" r="6815" b="56749"/>
          <a:stretch/>
        </p:blipFill>
        <p:spPr>
          <a:xfrm>
            <a:off x="444414" y="2214703"/>
            <a:ext cx="735936" cy="7240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45AF64-12C5-44D4-968C-36CEA92CC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05" t="60360" r="72303" b="20016"/>
          <a:stretch/>
        </p:blipFill>
        <p:spPr>
          <a:xfrm>
            <a:off x="674484" y="2653770"/>
            <a:ext cx="608787" cy="594205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C243E484-F53F-4625-8DBF-BF9767DFBA63}"/>
              </a:ext>
            </a:extLst>
          </p:cNvPr>
          <p:cNvSpPr/>
          <p:nvPr/>
        </p:nvSpPr>
        <p:spPr>
          <a:xfrm>
            <a:off x="1264409" y="2466958"/>
            <a:ext cx="998578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44493E1-346E-40EC-B7BD-FD6C109BAF36}"/>
              </a:ext>
            </a:extLst>
          </p:cNvPr>
          <p:cNvGrpSpPr/>
          <p:nvPr/>
        </p:nvGrpSpPr>
        <p:grpSpPr>
          <a:xfrm>
            <a:off x="7934800" y="223329"/>
            <a:ext cx="952627" cy="1921890"/>
            <a:chOff x="7870844" y="777894"/>
            <a:chExt cx="952627" cy="192189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20034F4-E52D-4214-9D41-040B2C60DE18}"/>
                </a:ext>
              </a:extLst>
            </p:cNvPr>
            <p:cNvSpPr/>
            <p:nvPr/>
          </p:nvSpPr>
          <p:spPr>
            <a:xfrm>
              <a:off x="7870844" y="777894"/>
              <a:ext cx="952627" cy="1921890"/>
            </a:xfrm>
            <a:prstGeom prst="roundRect">
              <a:avLst/>
            </a:prstGeom>
            <a:solidFill>
              <a:srgbClr val="A6D8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6B3E687-C235-42EE-B25B-636DD5FD7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486" t="4871" r="6815" b="56749"/>
            <a:stretch/>
          </p:blipFill>
          <p:spPr>
            <a:xfrm>
              <a:off x="7982080" y="931619"/>
              <a:ext cx="735936" cy="72400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086B38E-0670-4EC2-96A2-93D688D99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05" t="60360" r="72303" b="20016"/>
            <a:stretch/>
          </p:blipFill>
          <p:spPr>
            <a:xfrm>
              <a:off x="7977675" y="1819446"/>
              <a:ext cx="714943" cy="697818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744C95-64E5-4118-843B-0886E2D4F454}"/>
              </a:ext>
            </a:extLst>
          </p:cNvPr>
          <p:cNvGrpSpPr/>
          <p:nvPr/>
        </p:nvGrpSpPr>
        <p:grpSpPr>
          <a:xfrm>
            <a:off x="7970664" y="3530197"/>
            <a:ext cx="952627" cy="1831274"/>
            <a:chOff x="7870844" y="3383346"/>
            <a:chExt cx="952627" cy="1831274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C36DD858-4ECC-45DD-80B9-3A250F6D5503}"/>
                </a:ext>
              </a:extLst>
            </p:cNvPr>
            <p:cNvSpPr/>
            <p:nvPr/>
          </p:nvSpPr>
          <p:spPr>
            <a:xfrm>
              <a:off x="7870844" y="3383346"/>
              <a:ext cx="952627" cy="183127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F4DC620-8313-40D8-B05C-E20589DC3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426" t="33243" r="65972" b="34057"/>
            <a:stretch/>
          </p:blipFill>
          <p:spPr>
            <a:xfrm>
              <a:off x="7990967" y="3547997"/>
              <a:ext cx="706095" cy="71083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1B7EA9D-1A9D-42ED-8F86-0BF25662E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65" t="52812" r="40104" b="13101"/>
            <a:stretch/>
          </p:blipFill>
          <p:spPr>
            <a:xfrm>
              <a:off x="7977675" y="4348036"/>
              <a:ext cx="699682" cy="66275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5A72EC5-43D6-41EF-9BA8-2C9555663D11}"/>
              </a:ext>
            </a:extLst>
          </p:cNvPr>
          <p:cNvSpPr txBox="1"/>
          <p:nvPr/>
        </p:nvSpPr>
        <p:spPr>
          <a:xfrm>
            <a:off x="7906863" y="2123887"/>
            <a:ext cx="1040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Ship 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Detected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3C0585-0ADA-4B6F-A7B2-89C965A7BA7E}"/>
              </a:ext>
            </a:extLst>
          </p:cNvPr>
          <p:cNvSpPr txBox="1"/>
          <p:nvPr/>
        </p:nvSpPr>
        <p:spPr>
          <a:xfrm>
            <a:off x="7994088" y="31680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No Ship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E05EBBB-5B37-45C9-BB0F-3488C401CDAD}"/>
              </a:ext>
            </a:extLst>
          </p:cNvPr>
          <p:cNvSpPr/>
          <p:nvPr/>
        </p:nvSpPr>
        <p:spPr>
          <a:xfrm rot="19513120">
            <a:off x="7237071" y="2184444"/>
            <a:ext cx="657601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E9333258-FE51-416B-AF09-BB0FA54B7074}"/>
              </a:ext>
            </a:extLst>
          </p:cNvPr>
          <p:cNvSpPr/>
          <p:nvPr/>
        </p:nvSpPr>
        <p:spPr>
          <a:xfrm rot="2259379">
            <a:off x="7265933" y="3175005"/>
            <a:ext cx="657601" cy="318359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803F49-815E-4C57-834D-7DA21F8039B3}"/>
              </a:ext>
            </a:extLst>
          </p:cNvPr>
          <p:cNvSpPr txBox="1"/>
          <p:nvPr/>
        </p:nvSpPr>
        <p:spPr>
          <a:xfrm>
            <a:off x="2227498" y="117943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>
                <a:solidFill>
                  <a:schemeClr val="bg1"/>
                </a:solidFill>
              </a:rPr>
              <a:t>(256, 256, 3)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B586D2-68E2-4E20-8276-CF4D1A41C917}"/>
              </a:ext>
            </a:extLst>
          </p:cNvPr>
          <p:cNvSpPr txBox="1"/>
          <p:nvPr/>
        </p:nvSpPr>
        <p:spPr>
          <a:xfrm>
            <a:off x="3988841" y="118246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>
                <a:solidFill>
                  <a:schemeClr val="bg1"/>
                </a:solidFill>
              </a:rPr>
              <a:t>(128, 128, 3)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322EC8-1649-4870-B52D-A67042F3883A}"/>
              </a:ext>
            </a:extLst>
          </p:cNvPr>
          <p:cNvSpPr txBox="1"/>
          <p:nvPr/>
        </p:nvSpPr>
        <p:spPr>
          <a:xfrm>
            <a:off x="6089177" y="725085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128, 128,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0A13A3-9838-4F92-A314-70CAAAFFBA2F}"/>
              </a:ext>
            </a:extLst>
          </p:cNvPr>
          <p:cNvSpPr txBox="1"/>
          <p:nvPr/>
        </p:nvSpPr>
        <p:spPr>
          <a:xfrm>
            <a:off x="6907689" y="1189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ABE65ED-DFB1-4C30-9BF3-72C819041B8E}"/>
              </a:ext>
            </a:extLst>
          </p:cNvPr>
          <p:cNvCxnSpPr>
            <a:stCxn id="71" idx="2"/>
            <a:endCxn id="23" idx="0"/>
          </p:cNvCxnSpPr>
          <p:nvPr/>
        </p:nvCxnSpPr>
        <p:spPr>
          <a:xfrm>
            <a:off x="6616726" y="1094417"/>
            <a:ext cx="59415" cy="7164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4A061B7-29F5-4533-ACD0-42EC2B721244}"/>
              </a:ext>
            </a:extLst>
          </p:cNvPr>
          <p:cNvSpPr txBox="1"/>
          <p:nvPr/>
        </p:nvSpPr>
        <p:spPr>
          <a:xfrm>
            <a:off x="487320" y="4921203"/>
            <a:ext cx="525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B050"/>
                </a:solidFill>
              </a:rPr>
              <a:t>Batch Size 32, Sample Size 10000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B050"/>
                </a:solidFill>
              </a:rPr>
              <a:t>Preliminary architecture design search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1B13CE5-B4D7-49AD-B9E0-E9C2F110D4C9}"/>
              </a:ext>
            </a:extLst>
          </p:cNvPr>
          <p:cNvSpPr txBox="1"/>
          <p:nvPr/>
        </p:nvSpPr>
        <p:spPr>
          <a:xfrm>
            <a:off x="5502055" y="6321366"/>
            <a:ext cx="1174243" cy="3385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Flatten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DD83C98-9E71-4C15-AE5E-6FCBB6E48DA7}"/>
              </a:ext>
            </a:extLst>
          </p:cNvPr>
          <p:cNvSpPr/>
          <p:nvPr/>
        </p:nvSpPr>
        <p:spPr>
          <a:xfrm>
            <a:off x="5764951" y="1800294"/>
            <a:ext cx="236965" cy="17370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283E9F9-E923-479E-9EDA-60353AADECB0}"/>
              </a:ext>
            </a:extLst>
          </p:cNvPr>
          <p:cNvSpPr/>
          <p:nvPr/>
        </p:nvSpPr>
        <p:spPr>
          <a:xfrm>
            <a:off x="5197610" y="2469668"/>
            <a:ext cx="473486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48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15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651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Test with Custom 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E5D64-F9E1-4178-ADC7-0A4BA963381E}"/>
              </a:ext>
            </a:extLst>
          </p:cNvPr>
          <p:cNvSpPr txBox="1"/>
          <p:nvPr/>
        </p:nvSpPr>
        <p:spPr>
          <a:xfrm>
            <a:off x="256573" y="4720075"/>
            <a:ext cx="4247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bg1"/>
                </a:solidFill>
              </a:rPr>
              <a:t>Error Difference is slightly improved </a:t>
            </a:r>
            <a:r>
              <a:rPr lang="en-SG" sz="2800" dirty="0">
                <a:solidFill>
                  <a:srgbClr val="00B050"/>
                </a:solidFill>
              </a:rPr>
              <a:t>whilst maintaining accuracy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21E373-29A3-4107-9E9A-23A514875622}"/>
              </a:ext>
            </a:extLst>
          </p:cNvPr>
          <p:cNvGrpSpPr/>
          <p:nvPr/>
        </p:nvGrpSpPr>
        <p:grpSpPr>
          <a:xfrm>
            <a:off x="388445" y="924499"/>
            <a:ext cx="3903947" cy="3510642"/>
            <a:chOff x="256573" y="777894"/>
            <a:chExt cx="3903947" cy="351064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B3F324C-D9DF-40D8-AF63-495585FB28FA}"/>
                </a:ext>
              </a:extLst>
            </p:cNvPr>
            <p:cNvSpPr/>
            <p:nvPr/>
          </p:nvSpPr>
          <p:spPr>
            <a:xfrm>
              <a:off x="256573" y="777894"/>
              <a:ext cx="3903947" cy="35106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75717F-A62D-4A4A-B2BB-0695B6DE8ECD}"/>
                </a:ext>
              </a:extLst>
            </p:cNvPr>
            <p:cNvGrpSpPr/>
            <p:nvPr/>
          </p:nvGrpSpPr>
          <p:grpSpPr>
            <a:xfrm>
              <a:off x="424508" y="1279292"/>
              <a:ext cx="3551678" cy="2731120"/>
              <a:chOff x="256573" y="1106423"/>
              <a:chExt cx="3234431" cy="248716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49ACA9D-7A58-4FB5-B98A-0934EA63D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1" t="6303" r="7383"/>
              <a:stretch/>
            </p:blipFill>
            <p:spPr>
              <a:xfrm>
                <a:off x="256573" y="1106423"/>
                <a:ext cx="3234431" cy="248716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94B5FB-998A-4B32-84D4-31C20ED09C37}"/>
                  </a:ext>
                </a:extLst>
              </p:cNvPr>
              <p:cNvSpPr txBox="1"/>
              <p:nvPr/>
            </p:nvSpPr>
            <p:spPr>
              <a:xfrm>
                <a:off x="1286321" y="2502860"/>
                <a:ext cx="2025599" cy="588599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b="1" dirty="0">
                    <a:solidFill>
                      <a:srgbClr val="7030A0"/>
                    </a:solidFill>
                  </a:rPr>
                  <a:t>3 Layers </a:t>
                </a:r>
              </a:p>
              <a:p>
                <a:pPr algn="ctr"/>
                <a:r>
                  <a:rPr lang="en-SG" b="1" dirty="0">
                    <a:solidFill>
                      <a:srgbClr val="7030A0"/>
                    </a:solidFill>
                  </a:rPr>
                  <a:t>w/</a:t>
                </a:r>
                <a:r>
                  <a:rPr lang="en-SG" b="1" dirty="0" err="1">
                    <a:solidFill>
                      <a:srgbClr val="7030A0"/>
                    </a:solidFill>
                  </a:rPr>
                  <a:t>X_init</a:t>
                </a:r>
                <a:r>
                  <a:rPr lang="en-SG" b="1" dirty="0">
                    <a:solidFill>
                      <a:srgbClr val="7030A0"/>
                    </a:solidFill>
                  </a:rPr>
                  <a:t> + w/o BN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109BDD-B00C-4D8E-868A-153CEF4B909D}"/>
                </a:ext>
              </a:extLst>
            </p:cNvPr>
            <p:cNvSpPr txBox="1"/>
            <p:nvPr/>
          </p:nvSpPr>
          <p:spPr>
            <a:xfrm>
              <a:off x="641290" y="801901"/>
              <a:ext cx="31345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dirty="0">
                  <a:solidFill>
                    <a:srgbClr val="FFFF00"/>
                  </a:solidFill>
                </a:rPr>
                <a:t>Normal Initialization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2A02B2-9DD1-444A-AC22-22CF864DD20E}"/>
                </a:ext>
              </a:extLst>
            </p:cNvPr>
            <p:cNvSpPr txBox="1"/>
            <p:nvPr/>
          </p:nvSpPr>
          <p:spPr>
            <a:xfrm>
              <a:off x="2838851" y="1813131"/>
              <a:ext cx="1096134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Diff: 0.04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004CF68-E23C-40EC-A3C4-8DDA01D4A420}"/>
                </a:ext>
              </a:extLst>
            </p:cNvPr>
            <p:cNvCxnSpPr/>
            <p:nvPr/>
          </p:nvCxnSpPr>
          <p:spPr>
            <a:xfrm>
              <a:off x="3779537" y="1527048"/>
              <a:ext cx="0" cy="30800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063269-B2E9-4BDF-97C5-6A82A1926D08}"/>
              </a:ext>
            </a:extLst>
          </p:cNvPr>
          <p:cNvGrpSpPr/>
          <p:nvPr/>
        </p:nvGrpSpPr>
        <p:grpSpPr>
          <a:xfrm>
            <a:off x="4780321" y="134043"/>
            <a:ext cx="4146213" cy="6589913"/>
            <a:chOff x="4768105" y="131563"/>
            <a:chExt cx="4146213" cy="65899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172797-C84E-43D1-B017-87508817236F}"/>
                </a:ext>
              </a:extLst>
            </p:cNvPr>
            <p:cNvGrpSpPr/>
            <p:nvPr/>
          </p:nvGrpSpPr>
          <p:grpSpPr>
            <a:xfrm>
              <a:off x="4768105" y="131563"/>
              <a:ext cx="4146213" cy="6589913"/>
              <a:chOff x="4768105" y="131563"/>
              <a:chExt cx="4146213" cy="658991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DDD34DA-91ED-4E58-8532-9CFC59F87084}"/>
                  </a:ext>
                </a:extLst>
              </p:cNvPr>
              <p:cNvSpPr/>
              <p:nvPr/>
            </p:nvSpPr>
            <p:spPr>
              <a:xfrm>
                <a:off x="4768105" y="131563"/>
                <a:ext cx="4146213" cy="6589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54A69D4-E076-41E8-9BCE-946831BCD4D3}"/>
                  </a:ext>
                </a:extLst>
              </p:cNvPr>
              <p:cNvGrpSpPr/>
              <p:nvPr/>
            </p:nvGrpSpPr>
            <p:grpSpPr>
              <a:xfrm>
                <a:off x="5017332" y="706229"/>
                <a:ext cx="3721181" cy="2677675"/>
                <a:chOff x="4655058" y="905255"/>
                <a:chExt cx="4008120" cy="2884150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A7186E0-041C-4A1B-9B6D-3DBC2DF7B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6" t="6250" r="7813"/>
                <a:stretch/>
              </p:blipFill>
              <p:spPr>
                <a:xfrm>
                  <a:off x="4655058" y="905255"/>
                  <a:ext cx="4008120" cy="288415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F1FFD6-4736-4B40-A698-2B80DF125DA0}"/>
                    </a:ext>
                  </a:extLst>
                </p:cNvPr>
                <p:cNvSpPr txBox="1"/>
                <p:nvPr/>
              </p:nvSpPr>
              <p:spPr>
                <a:xfrm>
                  <a:off x="6457950" y="2430843"/>
                  <a:ext cx="1810511" cy="696169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b="1" dirty="0">
                      <a:solidFill>
                        <a:srgbClr val="7030A0"/>
                      </a:solidFill>
                    </a:rPr>
                    <a:t>3 Layers </a:t>
                  </a:r>
                </a:p>
                <a:p>
                  <a:pPr algn="ctr"/>
                  <a:r>
                    <a:rPr lang="en-SG" b="1" dirty="0">
                      <a:solidFill>
                        <a:srgbClr val="7030A0"/>
                      </a:solidFill>
                    </a:rPr>
                    <a:t>w/BN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5CB61D-1E74-4296-9B9A-2B8DBB380EB6}"/>
                  </a:ext>
                </a:extLst>
              </p:cNvPr>
              <p:cNvGrpSpPr/>
              <p:nvPr/>
            </p:nvGrpSpPr>
            <p:grpSpPr>
              <a:xfrm>
                <a:off x="5022158" y="3492295"/>
                <a:ext cx="3721181" cy="2931117"/>
                <a:chOff x="5267932" y="3714459"/>
                <a:chExt cx="3395245" cy="267438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ED4D144-6D6A-4195-8B70-3C7AF928D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43" t="5970" r="7227"/>
                <a:stretch/>
              </p:blipFill>
              <p:spPr>
                <a:xfrm>
                  <a:off x="5267932" y="3714459"/>
                  <a:ext cx="3395245" cy="2674382"/>
                </a:xfrm>
                <a:prstGeom prst="rect">
                  <a:avLst/>
                </a:prstGeom>
                <a:ln w="76200">
                  <a:solidFill>
                    <a:srgbClr val="00B050"/>
                  </a:solidFill>
                </a:ln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9488835-EF56-43F2-A8DB-36D2B3FB2860}"/>
                    </a:ext>
                  </a:extLst>
                </p:cNvPr>
                <p:cNvSpPr txBox="1"/>
                <p:nvPr/>
              </p:nvSpPr>
              <p:spPr>
                <a:xfrm>
                  <a:off x="6656727" y="5154656"/>
                  <a:ext cx="1810512" cy="589719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b="1" dirty="0">
                      <a:solidFill>
                        <a:srgbClr val="7030A0"/>
                      </a:solidFill>
                    </a:rPr>
                    <a:t>3 Layers </a:t>
                  </a:r>
                </a:p>
                <a:p>
                  <a:pPr algn="ctr"/>
                  <a:r>
                    <a:rPr lang="en-SG" b="1" dirty="0">
                      <a:solidFill>
                        <a:srgbClr val="7030A0"/>
                      </a:solidFill>
                    </a:rPr>
                    <a:t>w/BN + </a:t>
                  </a:r>
                  <a:r>
                    <a:rPr lang="en-SG" b="1" dirty="0" err="1">
                      <a:solidFill>
                        <a:srgbClr val="7030A0"/>
                      </a:solidFill>
                    </a:rPr>
                    <a:t>X_init</a:t>
                  </a:r>
                  <a:endParaRPr lang="en-SG" b="1" dirty="0">
                    <a:solidFill>
                      <a:srgbClr val="7030A0"/>
                    </a:solidFill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6C1FD0-93FB-4636-A540-89FC0C2B9E1C}"/>
                  </a:ext>
                </a:extLst>
              </p:cNvPr>
              <p:cNvSpPr txBox="1"/>
              <p:nvPr/>
            </p:nvSpPr>
            <p:spPr>
              <a:xfrm>
                <a:off x="5409523" y="193118"/>
                <a:ext cx="31396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800" dirty="0">
                    <a:solidFill>
                      <a:srgbClr val="FFFF00"/>
                    </a:solidFill>
                  </a:rPr>
                  <a:t>Batch Normalization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7CEC27-A3F5-4834-9A8A-4D95633059A2}"/>
                </a:ext>
              </a:extLst>
            </p:cNvPr>
            <p:cNvSpPr txBox="1"/>
            <p:nvPr/>
          </p:nvSpPr>
          <p:spPr>
            <a:xfrm>
              <a:off x="7520700" y="1476653"/>
              <a:ext cx="121155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Diff: ~0.03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B935A0A-24A0-47B9-AA28-1CCCE13F273C}"/>
                </a:ext>
              </a:extLst>
            </p:cNvPr>
            <p:cNvCxnSpPr/>
            <p:nvPr/>
          </p:nvCxnSpPr>
          <p:spPr>
            <a:xfrm>
              <a:off x="8531369" y="966216"/>
              <a:ext cx="0" cy="30800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076F893-1727-4870-95BB-8EE23092FC37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25" y="3745992"/>
              <a:ext cx="0" cy="22784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ED235-8245-4DB0-A2D1-7B9D47F07B0A}"/>
                </a:ext>
              </a:extLst>
            </p:cNvPr>
            <p:cNvSpPr txBox="1"/>
            <p:nvPr/>
          </p:nvSpPr>
          <p:spPr>
            <a:xfrm>
              <a:off x="7514753" y="4024639"/>
              <a:ext cx="121155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Diff: ~0.02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3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16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503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Custom CNN Test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309B2-E1D8-4E78-BD08-629CAC160BE0}"/>
              </a:ext>
            </a:extLst>
          </p:cNvPr>
          <p:cNvSpPr txBox="1"/>
          <p:nvPr/>
        </p:nvSpPr>
        <p:spPr>
          <a:xfrm>
            <a:off x="338598" y="4767106"/>
            <a:ext cx="8338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00B050"/>
                </a:solidFill>
              </a:rPr>
              <a:t>Error difference - Much smaller (0.000…)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00B050"/>
                </a:solidFill>
              </a:rPr>
              <a:t>Accuracy improved -  0.5%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70A4D-49B1-4D0A-8DC1-DE93E70DA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" r="8438"/>
          <a:stretch/>
        </p:blipFill>
        <p:spPr>
          <a:xfrm>
            <a:off x="1929385" y="907965"/>
            <a:ext cx="4866894" cy="3729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7B866-2F1D-497C-A8D2-F48C019F4464}"/>
              </a:ext>
            </a:extLst>
          </p:cNvPr>
          <p:cNvSpPr txBox="1"/>
          <p:nvPr/>
        </p:nvSpPr>
        <p:spPr>
          <a:xfrm>
            <a:off x="5503611" y="2983864"/>
            <a:ext cx="109613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Diff: 0.04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7A945-5411-44EE-B666-0907C9DFB514}"/>
              </a:ext>
            </a:extLst>
          </p:cNvPr>
          <p:cNvSpPr txBox="1"/>
          <p:nvPr/>
        </p:nvSpPr>
        <p:spPr>
          <a:xfrm>
            <a:off x="4233671" y="3353196"/>
            <a:ext cx="2224279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7030A0"/>
                </a:solidFill>
              </a:rPr>
              <a:t>4 Layers </a:t>
            </a:r>
          </a:p>
          <a:p>
            <a:pPr algn="ctr"/>
            <a:r>
              <a:rPr lang="en-SG" b="1" dirty="0">
                <a:solidFill>
                  <a:srgbClr val="7030A0"/>
                </a:solidFill>
              </a:rPr>
              <a:t>w/BN + </a:t>
            </a:r>
            <a:r>
              <a:rPr lang="en-SG" b="1" dirty="0" err="1">
                <a:solidFill>
                  <a:srgbClr val="7030A0"/>
                </a:solidFill>
              </a:rPr>
              <a:t>X_init</a:t>
            </a:r>
            <a:endParaRPr lang="en-SG" b="1" dirty="0">
              <a:solidFill>
                <a:srgbClr val="7030A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127B44-818B-45B7-BB3F-2BF898470623}"/>
              </a:ext>
            </a:extLst>
          </p:cNvPr>
          <p:cNvSpPr/>
          <p:nvPr/>
        </p:nvSpPr>
        <p:spPr>
          <a:xfrm>
            <a:off x="6437376" y="1216152"/>
            <a:ext cx="162369" cy="2743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2744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0CD67C1C-3964-4898-AD7E-3906EF476D96}"/>
              </a:ext>
            </a:extLst>
          </p:cNvPr>
          <p:cNvSpPr/>
          <p:nvPr/>
        </p:nvSpPr>
        <p:spPr>
          <a:xfrm>
            <a:off x="3587700" y="2260965"/>
            <a:ext cx="1978775" cy="1705841"/>
          </a:xfrm>
          <a:prstGeom prst="hexag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F53F7208-B886-4017-9D0D-A245E35E7528}"/>
              </a:ext>
            </a:extLst>
          </p:cNvPr>
          <p:cNvSpPr/>
          <p:nvPr/>
        </p:nvSpPr>
        <p:spPr>
          <a:xfrm>
            <a:off x="5263490" y="3164829"/>
            <a:ext cx="1978775" cy="1705841"/>
          </a:xfrm>
          <a:prstGeom prst="hexagon">
            <a:avLst/>
          </a:prstGeom>
          <a:solidFill>
            <a:srgbClr val="C0C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A830721-6E70-40AA-8074-CD9C4B07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17</a:t>
            </a:fld>
            <a:endParaRPr lang="en-SG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8F4633D-B09B-46F2-A1F3-E5F3693FAC57}"/>
              </a:ext>
            </a:extLst>
          </p:cNvPr>
          <p:cNvSpPr/>
          <p:nvPr/>
        </p:nvSpPr>
        <p:spPr>
          <a:xfrm>
            <a:off x="6939280" y="2260964"/>
            <a:ext cx="1978775" cy="1705841"/>
          </a:xfrm>
          <a:prstGeom prst="hex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E66759-7BEC-4CBB-B964-65D16D864733}"/>
              </a:ext>
            </a:extLst>
          </p:cNvPr>
          <p:cNvSpPr txBox="1"/>
          <p:nvPr/>
        </p:nvSpPr>
        <p:spPr>
          <a:xfrm>
            <a:off x="4323374" y="14534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1149B9-A0B3-44E7-9782-EB175DC7E861}"/>
              </a:ext>
            </a:extLst>
          </p:cNvPr>
          <p:cNvSpPr txBox="1"/>
          <p:nvPr/>
        </p:nvSpPr>
        <p:spPr>
          <a:xfrm>
            <a:off x="6004251" y="48288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921BA-DBCE-451B-BB5C-08162AFC208A}"/>
              </a:ext>
            </a:extLst>
          </p:cNvPr>
          <p:cNvSpPr txBox="1"/>
          <p:nvPr/>
        </p:nvSpPr>
        <p:spPr>
          <a:xfrm>
            <a:off x="7749981" y="139025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D1C48D-7023-43B9-9E95-8DB6EA039C4D}"/>
              </a:ext>
            </a:extLst>
          </p:cNvPr>
          <p:cNvSpPr txBox="1"/>
          <p:nvPr/>
        </p:nvSpPr>
        <p:spPr>
          <a:xfrm>
            <a:off x="3880511" y="4049406"/>
            <a:ext cx="141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Train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8FECB-E545-4B9A-8ADB-A1AA6044A37B}"/>
              </a:ext>
            </a:extLst>
          </p:cNvPr>
          <p:cNvSpPr txBox="1"/>
          <p:nvPr/>
        </p:nvSpPr>
        <p:spPr>
          <a:xfrm>
            <a:off x="5499917" y="2427845"/>
            <a:ext cx="153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Test Data Validation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88054-277C-4FA8-9472-8DD3DB6653E3}"/>
              </a:ext>
            </a:extLst>
          </p:cNvPr>
          <p:cNvSpPr txBox="1"/>
          <p:nvPr/>
        </p:nvSpPr>
        <p:spPr>
          <a:xfrm>
            <a:off x="7321513" y="3985433"/>
            <a:ext cx="135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Analysis + Improve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7D9A52-ED98-40EC-BA4E-B7ADEE41D414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Deep learning Steps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E31B3B-25D1-45ED-A25F-43A78AB30823}"/>
              </a:ext>
            </a:extLst>
          </p:cNvPr>
          <p:cNvSpPr txBox="1"/>
          <p:nvPr/>
        </p:nvSpPr>
        <p:spPr>
          <a:xfrm>
            <a:off x="155064" y="6558615"/>
            <a:ext cx="67681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Source: </a:t>
            </a:r>
            <a:r>
              <a:rPr lang="en-SG" sz="800" dirty="0">
                <a:solidFill>
                  <a:schemeClr val="bg1"/>
                </a:solidFill>
                <a:hlinkClick r:id="rId2"/>
              </a:rPr>
              <a:t>https://agsft.com/wp-content/uploads/2016/06/FilterBigData.png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  <a:r>
              <a:rPr lang="en-SG" sz="800" dirty="0">
                <a:solidFill>
                  <a:schemeClr val="bg1"/>
                </a:solidFill>
                <a:hlinkClick r:id="rId3"/>
              </a:rPr>
              <a:t>https://cdn-images-1.medium.com/max/1600/1*fk2ZjHyqYH04rLTgvQYs4A.png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</a:p>
        </p:txBody>
      </p:sp>
      <p:pic>
        <p:nvPicPr>
          <p:cNvPr id="6146" name="Picture 2" descr="Image result for deep learning model">
            <a:extLst>
              <a:ext uri="{FF2B5EF4-FFF2-40B4-BE49-F238E27FC236}">
                <a16:creationId xmlns:a16="http://schemas.microsoft.com/office/drawing/2014/main" id="{72D5977C-C915-4B29-B212-DA8CFF37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236" y="2342033"/>
            <a:ext cx="872448" cy="757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pic>
        <p:nvPicPr>
          <p:cNvPr id="6144" name="Picture 6143">
            <a:extLst>
              <a:ext uri="{FF2B5EF4-FFF2-40B4-BE49-F238E27FC236}">
                <a16:creationId xmlns:a16="http://schemas.microsoft.com/office/drawing/2014/main" id="{60389D7A-6026-409F-B2B2-C1C7A86F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415" y="2604741"/>
            <a:ext cx="1327188" cy="1037578"/>
          </a:xfrm>
          <a:prstGeom prst="rect">
            <a:avLst/>
          </a:prstGeom>
        </p:spPr>
      </p:pic>
      <p:sp>
        <p:nvSpPr>
          <p:cNvPr id="6145" name="Arrow: Curved Up 6144">
            <a:extLst>
              <a:ext uri="{FF2B5EF4-FFF2-40B4-BE49-F238E27FC236}">
                <a16:creationId xmlns:a16="http://schemas.microsoft.com/office/drawing/2014/main" id="{C4BB0B5D-977B-45B3-9388-927E68557B8E}"/>
              </a:ext>
            </a:extLst>
          </p:cNvPr>
          <p:cNvSpPr/>
          <p:nvPr/>
        </p:nvSpPr>
        <p:spPr>
          <a:xfrm rot="1746945">
            <a:off x="4234125" y="4779951"/>
            <a:ext cx="1630471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1A29FA5E-C025-48CB-B98C-46712BF9E7C3}"/>
              </a:ext>
            </a:extLst>
          </p:cNvPr>
          <p:cNvSpPr/>
          <p:nvPr/>
        </p:nvSpPr>
        <p:spPr>
          <a:xfrm rot="20360705">
            <a:off x="6934745" y="4747579"/>
            <a:ext cx="1630471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6" name="Arrow: Curved Up 35">
            <a:extLst>
              <a:ext uri="{FF2B5EF4-FFF2-40B4-BE49-F238E27FC236}">
                <a16:creationId xmlns:a16="http://schemas.microsoft.com/office/drawing/2014/main" id="{AD3CAD0A-445C-4997-9018-B02A6D9BD3C2}"/>
              </a:ext>
            </a:extLst>
          </p:cNvPr>
          <p:cNvSpPr/>
          <p:nvPr/>
        </p:nvSpPr>
        <p:spPr>
          <a:xfrm rot="10800000">
            <a:off x="4299117" y="376048"/>
            <a:ext cx="3907519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6148" name="Picture 4" descr="Image result for deep learning training data validation">
            <a:extLst>
              <a:ext uri="{FF2B5EF4-FFF2-40B4-BE49-F238E27FC236}">
                <a16:creationId xmlns:a16="http://schemas.microsoft.com/office/drawing/2014/main" id="{13577D81-90A3-4940-9111-A771DD4A2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2"/>
          <a:stretch/>
        </p:blipFill>
        <p:spPr bwMode="auto">
          <a:xfrm>
            <a:off x="5575413" y="3471192"/>
            <a:ext cx="1382512" cy="10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deep learning training data validation">
            <a:extLst>
              <a:ext uri="{FF2B5EF4-FFF2-40B4-BE49-F238E27FC236}">
                <a16:creationId xmlns:a16="http://schemas.microsoft.com/office/drawing/2014/main" id="{06B64E44-F087-4D2D-9F9A-60ABA43CC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9"/>
          <a:stretch/>
        </p:blipFill>
        <p:spPr bwMode="auto">
          <a:xfrm>
            <a:off x="4121296" y="3187454"/>
            <a:ext cx="865511" cy="66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999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754" y="261455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Faster RCNN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45" y="143604"/>
            <a:ext cx="4828032" cy="657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2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Base feature layer: VGG/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Feature map shared by RPN and classifier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RPN : propose bounding  boxes from the Feature Map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ROI pooling: Pool the feature map to 7 x 7 fixed size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FC layer to classify and regress the </a:t>
            </a:r>
            <a:r>
              <a:rPr lang="en-US" dirty="0" err="1">
                <a:solidFill>
                  <a:schemeClr val="bg1"/>
                </a:solidFill>
              </a:rPr>
              <a:t>bouding</a:t>
            </a:r>
            <a:r>
              <a:rPr lang="en-US" dirty="0">
                <a:solidFill>
                  <a:schemeClr val="bg1"/>
                </a:solidFill>
              </a:rPr>
              <a:t> boxes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E30D3-9D90-4FC2-B25E-49520E2E64CE}"/>
              </a:ext>
            </a:extLst>
          </p:cNvPr>
          <p:cNvSpPr txBox="1"/>
          <p:nvPr/>
        </p:nvSpPr>
        <p:spPr>
          <a:xfrm>
            <a:off x="2062480" y="6453619"/>
            <a:ext cx="6932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olidFill>
                  <a:schemeClr val="bg1"/>
                </a:solidFill>
              </a:rPr>
              <a:t>Source: </a:t>
            </a:r>
            <a:r>
              <a:rPr lang="en-SG" sz="700" dirty="0">
                <a:solidFill>
                  <a:schemeClr val="bg1"/>
                </a:solidFill>
                <a:hlinkClick r:id="rId2"/>
              </a:rPr>
              <a:t>https://upload.wikimedia.org/wikipedia/commons/7/7c/Kaggle_logo.png</a:t>
            </a:r>
            <a:r>
              <a:rPr lang="en-SG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FEEA6AE-8C03-4F55-8B76-A3E12FBA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2</a:t>
            </a:fld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6F4A52-34D9-4172-B846-1241A7EA9E36}"/>
              </a:ext>
            </a:extLst>
          </p:cNvPr>
          <p:cNvSpPr txBox="1"/>
          <p:nvPr/>
        </p:nvSpPr>
        <p:spPr>
          <a:xfrm>
            <a:off x="271229" y="2500261"/>
            <a:ext cx="8456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</a:p>
          <a:p>
            <a:endParaRPr lang="en-SG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8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able to detect and locate ships from satellite images as quickly as possible using Deep Learning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 descr="Image result for kaggle">
            <a:extLst>
              <a:ext uri="{FF2B5EF4-FFF2-40B4-BE49-F238E27FC236}">
                <a16:creationId xmlns:a16="http://schemas.microsoft.com/office/drawing/2014/main" id="{1F96833C-33CD-4E3D-A291-5D083340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24" y="1177558"/>
            <a:ext cx="2959760" cy="1143141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609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Phase 1: Train a base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We trained a VGG and with normalization 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base model to evaluate the learning capability by </a:t>
            </a:r>
            <a:r>
              <a:rPr lang="en-US" dirty="0" err="1">
                <a:solidFill>
                  <a:schemeClr val="bg1"/>
                </a:solidFill>
              </a:rPr>
              <a:t>tellling</a:t>
            </a:r>
            <a:r>
              <a:rPr lang="en-US" dirty="0">
                <a:solidFill>
                  <a:schemeClr val="bg1"/>
                </a:solidFill>
              </a:rPr>
              <a:t> whether the input image has ship or not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have more than 104k training images and 89k test images with </a:t>
            </a:r>
            <a:r>
              <a:rPr lang="en-US" dirty="0" err="1">
                <a:solidFill>
                  <a:schemeClr val="bg1"/>
                </a:solidFill>
              </a:rPr>
              <a:t>dimesion</a:t>
            </a:r>
            <a:r>
              <a:rPr lang="en-US" dirty="0">
                <a:solidFill>
                  <a:schemeClr val="bg1"/>
                </a:solidFill>
              </a:rPr>
              <a:t> 764 x 764, to be resize to 600 x 600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VGG is faster and use less memory. VGG can reach 91.5% after just one epoch, 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can reach 92.2%. We choose VGG as our feature extractor as it train faster and less memory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03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E3AF1-20BA-4E7E-B4FE-A76C8168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21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348025-68E5-4EA7-884B-CC90DCFC518B}"/>
              </a:ext>
            </a:extLst>
          </p:cNvPr>
          <p:cNvSpPr txBox="1"/>
          <p:nvPr/>
        </p:nvSpPr>
        <p:spPr>
          <a:xfrm>
            <a:off x="1611631" y="6324712"/>
            <a:ext cx="1250309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Conv2D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93C57-5673-4D9F-B9DA-A3F7DC6B8259}"/>
              </a:ext>
            </a:extLst>
          </p:cNvPr>
          <p:cNvSpPr txBox="1"/>
          <p:nvPr/>
        </p:nvSpPr>
        <p:spPr>
          <a:xfrm>
            <a:off x="2897886" y="6330510"/>
            <a:ext cx="1250309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Dense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81DC4C-C101-4FEF-80DE-933476641A7D}"/>
              </a:ext>
            </a:extLst>
          </p:cNvPr>
          <p:cNvSpPr txBox="1"/>
          <p:nvPr/>
        </p:nvSpPr>
        <p:spPr>
          <a:xfrm>
            <a:off x="4202429" y="6330510"/>
            <a:ext cx="117424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Max Pool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7A9AF-E9D0-4119-932C-6BCA7248814D}"/>
              </a:ext>
            </a:extLst>
          </p:cNvPr>
          <p:cNvSpPr/>
          <p:nvPr/>
        </p:nvSpPr>
        <p:spPr>
          <a:xfrm>
            <a:off x="6220206" y="1905367"/>
            <a:ext cx="237744" cy="17647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9583BF-541E-47AA-B750-E188669C73A3}"/>
              </a:ext>
            </a:extLst>
          </p:cNvPr>
          <p:cNvSpPr txBox="1"/>
          <p:nvPr/>
        </p:nvSpPr>
        <p:spPr>
          <a:xfrm>
            <a:off x="233934" y="6321366"/>
            <a:ext cx="1342996" cy="33855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Batch Norm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7CDCE5-03AA-411D-B55A-5B5AB3C971D0}"/>
              </a:ext>
            </a:extLst>
          </p:cNvPr>
          <p:cNvSpPr/>
          <p:nvPr/>
        </p:nvSpPr>
        <p:spPr>
          <a:xfrm>
            <a:off x="6616446" y="1911516"/>
            <a:ext cx="237744" cy="17647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A7175-B25E-46DB-A972-A13D0DD01504}"/>
              </a:ext>
            </a:extLst>
          </p:cNvPr>
          <p:cNvSpPr txBox="1"/>
          <p:nvPr/>
        </p:nvSpPr>
        <p:spPr>
          <a:xfrm>
            <a:off x="5855163" y="3999998"/>
            <a:ext cx="1430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</a:rPr>
              <a:t>Fully Connected Layers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B0EBE-7E43-4616-A589-D3555D771BF5}"/>
              </a:ext>
            </a:extLst>
          </p:cNvPr>
          <p:cNvSpPr txBox="1"/>
          <p:nvPr/>
        </p:nvSpPr>
        <p:spPr>
          <a:xfrm>
            <a:off x="3288736" y="4205734"/>
            <a:ext cx="162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VGG16 Layers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9913FD-B488-48C1-B034-F2B4AA918FFB}"/>
              </a:ext>
            </a:extLst>
          </p:cNvPr>
          <p:cNvGrpSpPr/>
          <p:nvPr/>
        </p:nvGrpSpPr>
        <p:grpSpPr>
          <a:xfrm>
            <a:off x="1982559" y="1932972"/>
            <a:ext cx="583549" cy="1772438"/>
            <a:chOff x="2106137" y="1797276"/>
            <a:chExt cx="872112" cy="17724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FE35EE-C896-43E0-9233-3603D608F4D0}"/>
                </a:ext>
              </a:extLst>
            </p:cNvPr>
            <p:cNvSpPr/>
            <p:nvPr/>
          </p:nvSpPr>
          <p:spPr>
            <a:xfrm>
              <a:off x="2106137" y="1797276"/>
              <a:ext cx="237744" cy="176479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624287-250F-4EB5-9C42-C0996ECAC0F1}"/>
                </a:ext>
              </a:extLst>
            </p:cNvPr>
            <p:cNvSpPr/>
            <p:nvPr/>
          </p:nvSpPr>
          <p:spPr>
            <a:xfrm>
              <a:off x="2414767" y="1804922"/>
              <a:ext cx="237744" cy="176479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FB1475-F5D5-49B8-BAE4-0C73518F6FE2}"/>
                </a:ext>
              </a:extLst>
            </p:cNvPr>
            <p:cNvSpPr/>
            <p:nvPr/>
          </p:nvSpPr>
          <p:spPr>
            <a:xfrm>
              <a:off x="2740505" y="1797276"/>
              <a:ext cx="237744" cy="1764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3905396-62B7-466B-B316-A35E613B4052}"/>
              </a:ext>
            </a:extLst>
          </p:cNvPr>
          <p:cNvSpPr/>
          <p:nvPr/>
        </p:nvSpPr>
        <p:spPr>
          <a:xfrm>
            <a:off x="1912349" y="1813639"/>
            <a:ext cx="4057032" cy="2042406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5E9B17A-FB36-4D07-98C8-5BC6C5707D4C}"/>
              </a:ext>
            </a:extLst>
          </p:cNvPr>
          <p:cNvSpPr/>
          <p:nvPr/>
        </p:nvSpPr>
        <p:spPr>
          <a:xfrm>
            <a:off x="2635715" y="2588060"/>
            <a:ext cx="369537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245B720-B3D8-44E8-95AC-926CAB2D835B}"/>
              </a:ext>
            </a:extLst>
          </p:cNvPr>
          <p:cNvSpPr/>
          <p:nvPr/>
        </p:nvSpPr>
        <p:spPr>
          <a:xfrm>
            <a:off x="6018454" y="1690350"/>
            <a:ext cx="987760" cy="2203704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CB61F6-C5E6-47B5-80E2-D0DE38B9E663}"/>
              </a:ext>
            </a:extLst>
          </p:cNvPr>
          <p:cNvSpPr txBox="1"/>
          <p:nvPr/>
        </p:nvSpPr>
        <p:spPr>
          <a:xfrm>
            <a:off x="486659" y="4029609"/>
            <a:ext cx="13805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SG" i="1" dirty="0">
                <a:solidFill>
                  <a:schemeClr val="bg1"/>
                </a:solidFill>
              </a:rPr>
              <a:t>(600, 600, 3)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4003445-8305-4133-ADE9-38818B461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6" t="33243" r="65972" b="34057"/>
          <a:stretch/>
        </p:blipFill>
        <p:spPr>
          <a:xfrm>
            <a:off x="695408" y="1331562"/>
            <a:ext cx="559887" cy="5636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1EFE6D-A9D5-44F8-BDB2-885AF484F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65" t="52812" r="40104" b="13101"/>
          <a:stretch/>
        </p:blipFill>
        <p:spPr>
          <a:xfrm>
            <a:off x="693388" y="1979019"/>
            <a:ext cx="554802" cy="52551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DD5E03-344D-4BAF-9F3F-FB806177D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86" t="4871" r="6815" b="56749"/>
          <a:stretch/>
        </p:blipFill>
        <p:spPr>
          <a:xfrm>
            <a:off x="686826" y="2588348"/>
            <a:ext cx="583549" cy="5740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45AF64-12C5-44D4-968C-36CEA92CC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05" t="60360" r="72303" b="20016"/>
          <a:stretch/>
        </p:blipFill>
        <p:spPr>
          <a:xfrm>
            <a:off x="705236" y="3273687"/>
            <a:ext cx="561489" cy="548040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C243E484-F53F-4625-8DBF-BF9767DFBA63}"/>
              </a:ext>
            </a:extLst>
          </p:cNvPr>
          <p:cNvSpPr/>
          <p:nvPr/>
        </p:nvSpPr>
        <p:spPr>
          <a:xfrm>
            <a:off x="1437258" y="2561050"/>
            <a:ext cx="462671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E05EBBB-5B37-45C9-BB0F-3488C401CDAD}"/>
              </a:ext>
            </a:extLst>
          </p:cNvPr>
          <p:cNvSpPr/>
          <p:nvPr/>
        </p:nvSpPr>
        <p:spPr>
          <a:xfrm rot="20917886">
            <a:off x="6869819" y="2407674"/>
            <a:ext cx="858556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803F49-815E-4C57-834D-7DA21F8039B3}"/>
              </a:ext>
            </a:extLst>
          </p:cNvPr>
          <p:cNvSpPr txBox="1"/>
          <p:nvPr/>
        </p:nvSpPr>
        <p:spPr>
          <a:xfrm>
            <a:off x="1855713" y="1207365"/>
            <a:ext cx="95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(300,300,64)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322EC8-1649-4870-B52D-A67042F3883A}"/>
              </a:ext>
            </a:extLst>
          </p:cNvPr>
          <p:cNvSpPr txBox="1"/>
          <p:nvPr/>
        </p:nvSpPr>
        <p:spPr>
          <a:xfrm>
            <a:off x="5986696" y="1265686"/>
            <a:ext cx="62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4096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A061B7-29F5-4533-ACD0-42EC2B721244}"/>
              </a:ext>
            </a:extLst>
          </p:cNvPr>
          <p:cNvSpPr txBox="1"/>
          <p:nvPr/>
        </p:nvSpPr>
        <p:spPr>
          <a:xfrm>
            <a:off x="1666978" y="5048600"/>
            <a:ext cx="413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B050"/>
                </a:solidFill>
              </a:rPr>
              <a:t>VGG16 used for </a:t>
            </a:r>
            <a:r>
              <a:rPr lang="en-SG" sz="2400" dirty="0">
                <a:solidFill>
                  <a:schemeClr val="bg1"/>
                </a:solidFill>
              </a:rPr>
              <a:t>Classification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00277C-7097-4E73-8FF0-6887694D9587}"/>
              </a:ext>
            </a:extLst>
          </p:cNvPr>
          <p:cNvGrpSpPr/>
          <p:nvPr/>
        </p:nvGrpSpPr>
        <p:grpSpPr>
          <a:xfrm>
            <a:off x="3034395" y="1922178"/>
            <a:ext cx="583549" cy="1772438"/>
            <a:chOff x="2106137" y="1797276"/>
            <a:chExt cx="872112" cy="177243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950E7E8-B853-4EF7-9FCF-49BDC85041EB}"/>
                </a:ext>
              </a:extLst>
            </p:cNvPr>
            <p:cNvSpPr/>
            <p:nvPr/>
          </p:nvSpPr>
          <p:spPr>
            <a:xfrm>
              <a:off x="2106137" y="1797276"/>
              <a:ext cx="237744" cy="176479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9DF9E90-26C7-4674-8CC9-EA271643C07B}"/>
                </a:ext>
              </a:extLst>
            </p:cNvPr>
            <p:cNvSpPr/>
            <p:nvPr/>
          </p:nvSpPr>
          <p:spPr>
            <a:xfrm>
              <a:off x="2414767" y="1804922"/>
              <a:ext cx="237744" cy="176479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4B92D7C-FFCB-48BE-A201-551EB6565169}"/>
                </a:ext>
              </a:extLst>
            </p:cNvPr>
            <p:cNvSpPr/>
            <p:nvPr/>
          </p:nvSpPr>
          <p:spPr>
            <a:xfrm>
              <a:off x="2740505" y="1797276"/>
              <a:ext cx="237744" cy="1764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CE3B98-8D85-4B2D-976E-DACD3F4815B8}"/>
              </a:ext>
            </a:extLst>
          </p:cNvPr>
          <p:cNvGrpSpPr/>
          <p:nvPr/>
        </p:nvGrpSpPr>
        <p:grpSpPr>
          <a:xfrm>
            <a:off x="4989882" y="1940618"/>
            <a:ext cx="583549" cy="1772438"/>
            <a:chOff x="2106137" y="1797276"/>
            <a:chExt cx="872112" cy="1772438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89E3B97-DF0A-49CC-A3C8-FAD93871F40B}"/>
                </a:ext>
              </a:extLst>
            </p:cNvPr>
            <p:cNvSpPr/>
            <p:nvPr/>
          </p:nvSpPr>
          <p:spPr>
            <a:xfrm>
              <a:off x="2106137" y="1797276"/>
              <a:ext cx="237744" cy="176479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1E4E41-DD98-4ABC-A19C-E61E0E6DDC10}"/>
                </a:ext>
              </a:extLst>
            </p:cNvPr>
            <p:cNvSpPr/>
            <p:nvPr/>
          </p:nvSpPr>
          <p:spPr>
            <a:xfrm>
              <a:off x="2414767" y="1804922"/>
              <a:ext cx="237744" cy="176479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86AA009-6477-4EFE-9813-D6DC79876506}"/>
                </a:ext>
              </a:extLst>
            </p:cNvPr>
            <p:cNvSpPr/>
            <p:nvPr/>
          </p:nvSpPr>
          <p:spPr>
            <a:xfrm>
              <a:off x="2740505" y="1797276"/>
              <a:ext cx="237744" cy="1764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AD782A9D-17D3-49AD-AD6D-E171C87C68B1}"/>
              </a:ext>
            </a:extLst>
          </p:cNvPr>
          <p:cNvSpPr/>
          <p:nvPr/>
        </p:nvSpPr>
        <p:spPr>
          <a:xfrm>
            <a:off x="3695110" y="2615476"/>
            <a:ext cx="369537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81491208-B51D-4D65-9A6A-C6EDEDA94D8B}"/>
              </a:ext>
            </a:extLst>
          </p:cNvPr>
          <p:cNvSpPr/>
          <p:nvPr/>
        </p:nvSpPr>
        <p:spPr>
          <a:xfrm>
            <a:off x="5648755" y="2618138"/>
            <a:ext cx="369537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15A6468-3247-479E-ABFF-03C7186B2F05}"/>
              </a:ext>
            </a:extLst>
          </p:cNvPr>
          <p:cNvSpPr txBox="1"/>
          <p:nvPr/>
        </p:nvSpPr>
        <p:spPr>
          <a:xfrm>
            <a:off x="2916930" y="1228864"/>
            <a:ext cx="95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(150,50,128)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867EBE7-08E8-4874-8D4C-B66C9223BC84}"/>
              </a:ext>
            </a:extLst>
          </p:cNvPr>
          <p:cNvSpPr txBox="1"/>
          <p:nvPr/>
        </p:nvSpPr>
        <p:spPr>
          <a:xfrm>
            <a:off x="4895720" y="1229305"/>
            <a:ext cx="760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(9, 9, 512)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CA8F97-67DF-4917-8620-FA8714FFE088}"/>
              </a:ext>
            </a:extLst>
          </p:cNvPr>
          <p:cNvSpPr/>
          <p:nvPr/>
        </p:nvSpPr>
        <p:spPr>
          <a:xfrm>
            <a:off x="4119640" y="2711409"/>
            <a:ext cx="192592" cy="1925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1D0CDFB-2327-4BCA-B6CF-80E420D448D7}"/>
              </a:ext>
            </a:extLst>
          </p:cNvPr>
          <p:cNvSpPr/>
          <p:nvPr/>
        </p:nvSpPr>
        <p:spPr>
          <a:xfrm>
            <a:off x="4398535" y="2719072"/>
            <a:ext cx="192592" cy="1925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6E31E6E-D7D7-4C05-89C0-24B804F037B2}"/>
              </a:ext>
            </a:extLst>
          </p:cNvPr>
          <p:cNvSpPr/>
          <p:nvPr/>
        </p:nvSpPr>
        <p:spPr>
          <a:xfrm>
            <a:off x="4682726" y="2711409"/>
            <a:ext cx="192592" cy="1925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D6FA1EA-A497-4F85-B403-BB48D113A9C1}"/>
              </a:ext>
            </a:extLst>
          </p:cNvPr>
          <p:cNvSpPr txBox="1"/>
          <p:nvPr/>
        </p:nvSpPr>
        <p:spPr>
          <a:xfrm>
            <a:off x="6474287" y="1268178"/>
            <a:ext cx="62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4096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CEC257-DEA3-4ABE-810E-F070535C3A25}"/>
              </a:ext>
            </a:extLst>
          </p:cNvPr>
          <p:cNvSpPr txBox="1"/>
          <p:nvPr/>
        </p:nvSpPr>
        <p:spPr>
          <a:xfrm>
            <a:off x="5502055" y="6321366"/>
            <a:ext cx="1174243" cy="3385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Flatten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B86C82F-967A-44E0-9A4C-12C878FF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1" y="-11203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VGG model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324791-AD6C-4501-8F3C-29F65AF6B389}"/>
              </a:ext>
            </a:extLst>
          </p:cNvPr>
          <p:cNvGrpSpPr/>
          <p:nvPr/>
        </p:nvGrpSpPr>
        <p:grpSpPr>
          <a:xfrm>
            <a:off x="7756353" y="353415"/>
            <a:ext cx="952627" cy="1921890"/>
            <a:chOff x="7870844" y="777894"/>
            <a:chExt cx="952627" cy="192189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83D12D8-6809-476C-8580-B05AEEE3D70C}"/>
                </a:ext>
              </a:extLst>
            </p:cNvPr>
            <p:cNvSpPr/>
            <p:nvPr/>
          </p:nvSpPr>
          <p:spPr>
            <a:xfrm>
              <a:off x="7870844" y="777894"/>
              <a:ext cx="952627" cy="1921890"/>
            </a:xfrm>
            <a:prstGeom prst="roundRect">
              <a:avLst/>
            </a:prstGeom>
            <a:solidFill>
              <a:srgbClr val="A6D8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DD4F659-52AA-4C66-B65D-2941CF70C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486" t="4871" r="6815" b="56749"/>
            <a:stretch/>
          </p:blipFill>
          <p:spPr>
            <a:xfrm>
              <a:off x="7982080" y="931619"/>
              <a:ext cx="735936" cy="72400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A35E0B8-4CB6-47CC-8A88-16ECF6FA1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05" t="60360" r="72303" b="20016"/>
            <a:stretch/>
          </p:blipFill>
          <p:spPr>
            <a:xfrm>
              <a:off x="7977675" y="1819446"/>
              <a:ext cx="714943" cy="697818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D3B624-B478-4CCC-AF43-4E095680E995}"/>
              </a:ext>
            </a:extLst>
          </p:cNvPr>
          <p:cNvGrpSpPr/>
          <p:nvPr/>
        </p:nvGrpSpPr>
        <p:grpSpPr>
          <a:xfrm>
            <a:off x="7792217" y="3660283"/>
            <a:ext cx="952627" cy="1831274"/>
            <a:chOff x="7870844" y="3383346"/>
            <a:chExt cx="952627" cy="1831274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CF0A2D85-BE7A-4837-BAC7-C2182868F0FC}"/>
                </a:ext>
              </a:extLst>
            </p:cNvPr>
            <p:cNvSpPr/>
            <p:nvPr/>
          </p:nvSpPr>
          <p:spPr>
            <a:xfrm>
              <a:off x="7870844" y="3383346"/>
              <a:ext cx="952627" cy="183127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8F4A286-5A25-46A0-811F-41228798E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426" t="33243" r="65972" b="34057"/>
            <a:stretch/>
          </p:blipFill>
          <p:spPr>
            <a:xfrm>
              <a:off x="7990967" y="3547997"/>
              <a:ext cx="706095" cy="71083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F494770-48AA-4FF5-9194-4239568C4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65" t="52812" r="40104" b="13101"/>
            <a:stretch/>
          </p:blipFill>
          <p:spPr>
            <a:xfrm>
              <a:off x="7977675" y="4348036"/>
              <a:ext cx="699682" cy="66275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6E695BF-A312-4E9E-A464-E297845E9570}"/>
              </a:ext>
            </a:extLst>
          </p:cNvPr>
          <p:cNvSpPr txBox="1"/>
          <p:nvPr/>
        </p:nvSpPr>
        <p:spPr>
          <a:xfrm>
            <a:off x="7728416" y="2253973"/>
            <a:ext cx="1040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Ship 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Detected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4ABB28-DA40-44CD-B9DD-E6B6B6BDE10B}"/>
              </a:ext>
            </a:extLst>
          </p:cNvPr>
          <p:cNvSpPr txBox="1"/>
          <p:nvPr/>
        </p:nvSpPr>
        <p:spPr>
          <a:xfrm>
            <a:off x="7815641" y="329813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No Ship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7BAF9A1-A022-4DFC-9F3F-997515F9EDCB}"/>
              </a:ext>
            </a:extLst>
          </p:cNvPr>
          <p:cNvSpPr/>
          <p:nvPr/>
        </p:nvSpPr>
        <p:spPr>
          <a:xfrm rot="1345191">
            <a:off x="6939970" y="3042751"/>
            <a:ext cx="858556" cy="369332"/>
          </a:xfrm>
          <a:prstGeom prst="rightArrow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0617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8" y="1908811"/>
            <a:ext cx="3573542" cy="357354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21" y="1908811"/>
            <a:ext cx="3573542" cy="35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0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1" y="1976081"/>
            <a:ext cx="3779519" cy="3779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69" y="1976081"/>
            <a:ext cx="3779519" cy="37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Proposing bounding 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2610"/>
            <a:ext cx="7886700" cy="386334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4 times </a:t>
            </a:r>
            <a:r>
              <a:rPr lang="en-US" dirty="0" err="1">
                <a:solidFill>
                  <a:schemeClr val="bg1"/>
                </a:solidFill>
              </a:rPr>
              <a:t>maxpool</a:t>
            </a:r>
            <a:r>
              <a:rPr lang="en-US" dirty="0">
                <a:solidFill>
                  <a:schemeClr val="bg1"/>
                </a:solidFill>
              </a:rPr>
              <a:t> and channel expansion by base layer(VGG16), we get output feature 37 x 37 x 512.</a:t>
            </a:r>
          </a:p>
          <a:p>
            <a:r>
              <a:rPr lang="en-US" dirty="0">
                <a:solidFill>
                  <a:schemeClr val="bg1"/>
                </a:solidFill>
              </a:rPr>
              <a:t> Base on each point in 37 x 37 we generate 9 anchor(3 aspect ratio x 3 size). There are 37 x 37 x 9 = 12321 anchor with a stride of 16 on input image. </a:t>
            </a:r>
          </a:p>
          <a:p>
            <a:r>
              <a:rPr lang="en-US" dirty="0">
                <a:solidFill>
                  <a:schemeClr val="bg1"/>
                </a:solidFill>
              </a:rPr>
              <a:t>RPN layer generate x, y, h, w transformation coefficient and the score for each anchor.</a:t>
            </a:r>
          </a:p>
          <a:p>
            <a:r>
              <a:rPr lang="en-US" dirty="0" err="1">
                <a:solidFill>
                  <a:schemeClr val="bg1"/>
                </a:solidFill>
              </a:rPr>
              <a:t>Nms</a:t>
            </a:r>
            <a:r>
              <a:rPr lang="en-US" dirty="0">
                <a:solidFill>
                  <a:schemeClr val="bg1"/>
                </a:solidFill>
              </a:rPr>
              <a:t>(Non-</a:t>
            </a:r>
            <a:r>
              <a:rPr lang="en-US" dirty="0" err="1">
                <a:solidFill>
                  <a:schemeClr val="bg1"/>
                </a:solidFill>
              </a:rPr>
              <a:t>maximun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suppresion</a:t>
            </a:r>
            <a:r>
              <a:rPr lang="en-US" dirty="0">
                <a:solidFill>
                  <a:schemeClr val="bg1"/>
                </a:solidFill>
              </a:rPr>
              <a:t>) to filter out low score </a:t>
            </a:r>
            <a:r>
              <a:rPr lang="en-US" dirty="0" err="1">
                <a:solidFill>
                  <a:schemeClr val="bg1"/>
                </a:solidFill>
              </a:rPr>
              <a:t>bbox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Map the box back to feature map and perform ROI pooling to generate fix size 7 x 7 x 512 </a:t>
            </a:r>
            <a:r>
              <a:rPr lang="en-US" dirty="0" err="1">
                <a:solidFill>
                  <a:schemeClr val="bg1"/>
                </a:solidFill>
              </a:rPr>
              <a:t>feautre</a:t>
            </a:r>
            <a:r>
              <a:rPr lang="en-US" dirty="0">
                <a:solidFill>
                  <a:schemeClr val="bg1"/>
                </a:solidFill>
              </a:rPr>
              <a:t> map</a:t>
            </a:r>
          </a:p>
          <a:p>
            <a:r>
              <a:rPr lang="en-US" dirty="0">
                <a:solidFill>
                  <a:schemeClr val="bg1"/>
                </a:solidFill>
              </a:rPr>
              <a:t>Finally FC layers perform classification and bounding box regression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Classifier: Cross-</a:t>
            </a:r>
            <a:r>
              <a:rPr lang="en-US" dirty="0" err="1">
                <a:solidFill>
                  <a:schemeClr val="bg1"/>
                </a:solidFill>
              </a:rPr>
              <a:t>entrophy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Bounding box regression: smooth L1 loss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 ground truth bounding box to generate ground truth transformation coefficients</a:t>
            </a:r>
          </a:p>
          <a:p>
            <a:r>
              <a:rPr lang="en-US" dirty="0">
                <a:solidFill>
                  <a:schemeClr val="bg1"/>
                </a:solidFill>
              </a:rPr>
              <a:t>Compute the lost to back propagate and update the weight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73" y="3459689"/>
            <a:ext cx="27717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2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9" y="1959769"/>
            <a:ext cx="3667601" cy="36676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50" y="1902619"/>
            <a:ext cx="3725823" cy="37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28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1" y="1801057"/>
            <a:ext cx="3864413" cy="386441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29" y="1550671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8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89986"/>
            <a:ext cx="3845004" cy="38450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08760"/>
            <a:ext cx="4232910" cy="42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28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Evaluation of the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True Positive: IOU &gt; 0.5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Recall: True Positive / All ground truth boxes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Precision: True Positive / All Propose boxes above threshold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32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111B1-710A-4FC6-996F-C1EF539796F1}"/>
              </a:ext>
            </a:extLst>
          </p:cNvPr>
          <p:cNvSpPr txBox="1"/>
          <p:nvPr/>
        </p:nvSpPr>
        <p:spPr>
          <a:xfrm>
            <a:off x="977835" y="1231211"/>
            <a:ext cx="7502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Identification of illegal Activities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FFCD4-0872-4B94-B25D-6E5B0415F0A4}"/>
              </a:ext>
            </a:extLst>
          </p:cNvPr>
          <p:cNvSpPr txBox="1"/>
          <p:nvPr/>
        </p:nvSpPr>
        <p:spPr>
          <a:xfrm>
            <a:off x="256574" y="131563"/>
            <a:ext cx="242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E30D3-9D90-4FC2-B25E-49520E2E64CE}"/>
              </a:ext>
            </a:extLst>
          </p:cNvPr>
          <p:cNvSpPr txBox="1"/>
          <p:nvPr/>
        </p:nvSpPr>
        <p:spPr>
          <a:xfrm>
            <a:off x="2062480" y="6453619"/>
            <a:ext cx="693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olidFill>
                  <a:schemeClr val="bg1"/>
                </a:solidFill>
              </a:rPr>
              <a:t>Source: </a:t>
            </a:r>
            <a:r>
              <a:rPr lang="en-SG" sz="700" dirty="0">
                <a:solidFill>
                  <a:schemeClr val="bg1"/>
                </a:solidFill>
                <a:hlinkClick r:id="rId2"/>
              </a:rPr>
              <a:t>https://worldoceanreview.com/wp-content/uploads/2013/02/wor2_k3c-s75_3-25_verfolgungsjagd_vor_suedkorea.jpg</a:t>
            </a:r>
            <a:r>
              <a:rPr lang="en-SG" sz="700" dirty="0">
                <a:solidFill>
                  <a:schemeClr val="bg1"/>
                </a:solidFill>
              </a:rPr>
              <a:t> , </a:t>
            </a:r>
            <a:r>
              <a:rPr lang="en-SG" sz="700" dirty="0">
                <a:solidFill>
                  <a:schemeClr val="bg1"/>
                </a:solidFill>
                <a:hlinkClick r:id="rId3"/>
              </a:rPr>
              <a:t>https://upload.wikimedia.org/wikipedia/commons/thumb/0/00/Chilean_purse_seine.jpg/300px-Chilean_purse_seine.jpg</a:t>
            </a:r>
            <a:r>
              <a:rPr lang="en-SG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FEEA6AE-8C03-4F55-8B76-A3E12FBA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3</a:t>
            </a:fld>
            <a:endParaRPr lang="en-SG"/>
          </a:p>
        </p:txBody>
      </p:sp>
      <p:pic>
        <p:nvPicPr>
          <p:cNvPr id="21" name="Picture 2" descr="Image result for ntu logo">
            <a:extLst>
              <a:ext uri="{FF2B5EF4-FFF2-40B4-BE49-F238E27FC236}">
                <a16:creationId xmlns:a16="http://schemas.microsoft.com/office/drawing/2014/main" id="{088DA688-0CEA-4E70-93E1-725AA240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" y="6054552"/>
            <a:ext cx="1740279" cy="6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53EEA7-F560-4626-B8DF-C39E3E3A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96" y="2321336"/>
            <a:ext cx="4282687" cy="31226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319068-23DC-4B0C-AEB0-2862E2770E5E}"/>
              </a:ext>
            </a:extLst>
          </p:cNvPr>
          <p:cNvGrpSpPr/>
          <p:nvPr/>
        </p:nvGrpSpPr>
        <p:grpSpPr>
          <a:xfrm>
            <a:off x="4850294" y="2532062"/>
            <a:ext cx="4144437" cy="2771458"/>
            <a:chOff x="4486752" y="3429000"/>
            <a:chExt cx="4400674" cy="29428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E1BEA1-2246-432D-8CC2-8035D5EE9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52" y="3429000"/>
              <a:ext cx="4400674" cy="29428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5F7418-A7E4-4E7A-8978-7D893755F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30" r="21385" b="12068"/>
            <a:stretch/>
          </p:blipFill>
          <p:spPr>
            <a:xfrm>
              <a:off x="6498235" y="3429000"/>
              <a:ext cx="533501" cy="440996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CECA28-2766-4A5B-BAB9-8A89F9A8D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30" r="21385" b="12068"/>
            <a:stretch/>
          </p:blipFill>
          <p:spPr>
            <a:xfrm>
              <a:off x="8150251" y="4934712"/>
              <a:ext cx="533501" cy="440996"/>
            </a:xfrm>
            <a:prstGeom prst="rect">
              <a:avLst/>
            </a:prstGeom>
            <a:ln w="571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5511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30" y="118427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Evaluation of the network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186893"/>
              </p:ext>
            </p:extLst>
          </p:nvPr>
        </p:nvGraphicFramePr>
        <p:xfrm>
          <a:off x="169475" y="1315974"/>
          <a:ext cx="8805049" cy="4871913"/>
        </p:xfrm>
        <a:graphic>
          <a:graphicData uri="http://schemas.openxmlformats.org/drawingml/2006/table">
            <a:tbl>
              <a:tblPr/>
              <a:tblGrid>
                <a:gridCol w="127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0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0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2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Train set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Test set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confident level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epoch 2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epoch 3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epoch 4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epoch 5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epoch 5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58"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0.4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54.298%   precision 36.698% 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62.588%  precision 46.060%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64.784% prescion 52.534%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66.227% prescion 52.885%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8"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0.5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52.567%   precision 41.745%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61.992%  precision 51.696%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65.768% precision 57.600%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67.657% prescion 57.153%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58"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0.6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51.881%   precision 48.063%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61.992%  precision 51.696% 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64.194% precision 62.454%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66.626% precision 61.111%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65.245%   precision 59.546%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58"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0.7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48.520%   precision 53.928%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59.769%  precision 63.839% 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65.980% prescion 67.508%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65.228% precision 66.391% 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63.930%   precision 65.878% 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658"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0.8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46.291%    precision 64.590%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56.942%  precision 69.062%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58.801% prescion 70.614%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62.677% prescion 70.738%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recall 61.702%   precision 69.949%</a:t>
                      </a:r>
                    </a:p>
                  </a:txBody>
                  <a:tcPr marL="7672" marR="7672" marT="76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23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Hardware: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CPU: intel i7-8700K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GPU: 2080ti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Software: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OS: Ubuntu 18.04 with CUDA 10.0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Docker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Nvidia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docker</a:t>
            </a:r>
            <a:r>
              <a:rPr lang="en-US" dirty="0">
                <a:solidFill>
                  <a:schemeClr val="bg1"/>
                </a:solidFill>
              </a:rPr>
              <a:t> 16.04 CUDA 9.0 image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Faster RCNN: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100mins/epoch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89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1" y="4064926"/>
            <a:ext cx="418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74606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Visualization -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85763" indent="-385763"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The model with one conventional layer</a:t>
            </a:r>
          </a:p>
          <a:p>
            <a:pPr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Convolutional model with different dimension of kernel;</a:t>
            </a:r>
          </a:p>
          <a:p>
            <a:pPr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Convolutional model with different number of filter layers;</a:t>
            </a:r>
          </a:p>
          <a:p>
            <a:pPr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Convolutional model with one activation layer;</a:t>
            </a:r>
          </a:p>
          <a:p>
            <a:pPr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Convolutional model with one activation layer and one pooling layer (with different pooling sizes)</a:t>
            </a:r>
          </a:p>
          <a:p>
            <a:pPr marL="385763" indent="-385763"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Visualization for model, Layers, and Kernel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VGG16 model;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Visualization for layers;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Visualization for Kernel;</a:t>
            </a:r>
          </a:p>
        </p:txBody>
      </p:sp>
    </p:spTree>
    <p:extLst>
      <p:ext uri="{BB962C8B-B14F-4D97-AF65-F5344CB8AC3E}">
        <p14:creationId xmlns:p14="http://schemas.microsoft.com/office/powerpoint/2010/main" val="2559813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with one convolutional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567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With different dimension of kernel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3" y="2838452"/>
            <a:ext cx="1998369" cy="1929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73" y="2838452"/>
            <a:ext cx="1998369" cy="1929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3" y="2838452"/>
            <a:ext cx="1998369" cy="1929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13" y="2838452"/>
            <a:ext cx="1998369" cy="1929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5202" y="4885722"/>
            <a:ext cx="1207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83368" y="4885722"/>
            <a:ext cx="16435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Size of kernel = (2, 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1737" y="4885722"/>
            <a:ext cx="16435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Size of kernel = (4, 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0107" y="4885722"/>
            <a:ext cx="16435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Size of kernel = (6, 6)</a:t>
            </a:r>
          </a:p>
        </p:txBody>
      </p:sp>
    </p:spTree>
    <p:extLst>
      <p:ext uri="{BB962C8B-B14F-4D97-AF65-F5344CB8AC3E}">
        <p14:creationId xmlns:p14="http://schemas.microsoft.com/office/powerpoint/2010/main" val="2055272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with one convolutional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567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With different number of filter layers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33" y="2838452"/>
            <a:ext cx="1998369" cy="1929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4232" y="4885722"/>
            <a:ext cx="1207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3343" y="4885722"/>
            <a:ext cx="10550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Number  =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4627" y="4889356"/>
            <a:ext cx="10166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Number =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03" y="2838452"/>
            <a:ext cx="1998369" cy="19294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72" y="2838452"/>
            <a:ext cx="1998369" cy="19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22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with one convolutional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567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With activation layer and pooling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205" y="4949131"/>
            <a:ext cx="18070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With 1 activation layer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7591" y="4948804"/>
            <a:ext cx="24761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With 1 AL and Pooling layer (2,2)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9" y="2784051"/>
            <a:ext cx="2176732" cy="2101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21" y="2784050"/>
            <a:ext cx="2176732" cy="2101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53" y="2784050"/>
            <a:ext cx="2176732" cy="210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85" y="2784050"/>
            <a:ext cx="2118352" cy="21016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05681" y="4948804"/>
            <a:ext cx="14534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Pooling layer (4,4)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3223" y="4948804"/>
            <a:ext cx="14534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Pooling layer (8,8)</a:t>
            </a:r>
          </a:p>
        </p:txBody>
      </p:sp>
    </p:spTree>
    <p:extLst>
      <p:ext uri="{BB962C8B-B14F-4D97-AF65-F5344CB8AC3E}">
        <p14:creationId xmlns:p14="http://schemas.microsoft.com/office/powerpoint/2010/main" val="2234915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of VGG16 – Layer Visualization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3496" y="3628796"/>
            <a:ext cx="8686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Layer one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32" y="1690689"/>
            <a:ext cx="7303219" cy="47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13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34" y="1596515"/>
            <a:ext cx="7589355" cy="4896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of VGG16 – Layer Visualization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696" y="3628796"/>
            <a:ext cx="8702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Layer two</a:t>
            </a:r>
          </a:p>
        </p:txBody>
      </p:sp>
    </p:spTree>
    <p:extLst>
      <p:ext uri="{BB962C8B-B14F-4D97-AF65-F5344CB8AC3E}">
        <p14:creationId xmlns:p14="http://schemas.microsoft.com/office/powerpoint/2010/main" val="2882369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51" y="1690689"/>
            <a:ext cx="7272324" cy="4691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of VGG16 – Layer Visualization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7744" y="3628796"/>
            <a:ext cx="9801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Layer three</a:t>
            </a:r>
          </a:p>
        </p:txBody>
      </p:sp>
    </p:spTree>
    <p:extLst>
      <p:ext uri="{BB962C8B-B14F-4D97-AF65-F5344CB8AC3E}">
        <p14:creationId xmlns:p14="http://schemas.microsoft.com/office/powerpoint/2010/main" val="135798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E30D3-9D90-4FC2-B25E-49520E2E64CE}"/>
              </a:ext>
            </a:extLst>
          </p:cNvPr>
          <p:cNvSpPr txBox="1"/>
          <p:nvPr/>
        </p:nvSpPr>
        <p:spPr>
          <a:xfrm>
            <a:off x="181305" y="6462033"/>
            <a:ext cx="658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olidFill>
                  <a:schemeClr val="bg1"/>
                </a:solidFill>
              </a:rPr>
              <a:t>Source: </a:t>
            </a:r>
            <a:r>
              <a:rPr lang="en-SG" sz="700" dirty="0">
                <a:solidFill>
                  <a:schemeClr val="bg1"/>
                </a:solidFill>
                <a:hlinkClick r:id="rId2"/>
              </a:rPr>
              <a:t>https://worldoceanreview.com/wp-content/uploads/2013/02/wor2_k3c-s75_3-25_verfolgungsjagd_vor_suedkorea.jpg</a:t>
            </a:r>
            <a:r>
              <a:rPr lang="en-SG" sz="700" dirty="0">
                <a:solidFill>
                  <a:schemeClr val="bg1"/>
                </a:solidFill>
              </a:rPr>
              <a:t> , </a:t>
            </a:r>
            <a:r>
              <a:rPr lang="en-SG" sz="700" dirty="0">
                <a:solidFill>
                  <a:schemeClr val="bg1"/>
                </a:solidFill>
                <a:hlinkClick r:id="rId3"/>
              </a:rPr>
              <a:t>https://steamuserimages-a.akamaihd.net/</a:t>
            </a:r>
            <a:r>
              <a:rPr lang="en-SG" sz="700" dirty="0">
                <a:solidFill>
                  <a:schemeClr val="bg1"/>
                </a:solidFill>
              </a:rPr>
              <a:t> , </a:t>
            </a:r>
            <a:r>
              <a:rPr lang="en-SG" sz="700" dirty="0">
                <a:solidFill>
                  <a:schemeClr val="bg1"/>
                </a:solidFill>
                <a:hlinkClick r:id="rId4"/>
              </a:rPr>
              <a:t>https://officerofthewatch.files.wordpress.com/2012/09/2012-09-10-figure-1carrier-collision-causes-oil-spill-in-singapore1.jpg?w=610</a:t>
            </a:r>
            <a:r>
              <a:rPr lang="en-SG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AD601-585F-48C5-90AB-B2F4BB6147A3}"/>
              </a:ext>
            </a:extLst>
          </p:cNvPr>
          <p:cNvSpPr txBox="1"/>
          <p:nvPr/>
        </p:nvSpPr>
        <p:spPr>
          <a:xfrm>
            <a:off x="4142064" y="1499692"/>
            <a:ext cx="500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Maritime Traffic Monitoring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1BF2F-AC0C-431F-A35C-736BD62E87CC}"/>
              </a:ext>
            </a:extLst>
          </p:cNvPr>
          <p:cNvSpPr txBox="1"/>
          <p:nvPr/>
        </p:nvSpPr>
        <p:spPr>
          <a:xfrm>
            <a:off x="256574" y="131563"/>
            <a:ext cx="242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DFDD1C-3586-4120-A21A-1F6BC8B9F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409"/>
          <a:stretch/>
        </p:blipFill>
        <p:spPr>
          <a:xfrm>
            <a:off x="2588872" y="2881491"/>
            <a:ext cx="6346707" cy="339686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B14922-E7A1-4FA2-ACD8-17B0449D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4</a:t>
            </a:fld>
            <a:endParaRPr lang="en-SG"/>
          </a:p>
        </p:txBody>
      </p:sp>
      <p:pic>
        <p:nvPicPr>
          <p:cNvPr id="20" name="Picture 2" descr="Related image">
            <a:extLst>
              <a:ext uri="{FF2B5EF4-FFF2-40B4-BE49-F238E27FC236}">
                <a16:creationId xmlns:a16="http://schemas.microsoft.com/office/drawing/2014/main" id="{301DD1D4-D025-40AB-B7BC-AB1AD11E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72" y="1289293"/>
            <a:ext cx="3692525" cy="197863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EEEE4B-8AE6-4CA0-B883-5EA56B92160B}"/>
              </a:ext>
            </a:extLst>
          </p:cNvPr>
          <p:cNvCxnSpPr>
            <a:cxnSpLocks/>
          </p:cNvCxnSpPr>
          <p:nvPr/>
        </p:nvCxnSpPr>
        <p:spPr>
          <a:xfrm flipH="1">
            <a:off x="3759200" y="3267929"/>
            <a:ext cx="382864" cy="130325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F63FEA-16A4-48C4-9125-2E9AFE65FE53}"/>
              </a:ext>
            </a:extLst>
          </p:cNvPr>
          <p:cNvCxnSpPr>
            <a:cxnSpLocks/>
          </p:cNvCxnSpPr>
          <p:nvPr/>
        </p:nvCxnSpPr>
        <p:spPr>
          <a:xfrm>
            <a:off x="435272" y="3267929"/>
            <a:ext cx="3323928" cy="13119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C447BEA-47FB-4EF3-96C4-05A1A8612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15012" y="4018166"/>
            <a:ext cx="1088376" cy="14109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D5DDFB-462B-4DF7-8676-462F6AB2CB3A}"/>
              </a:ext>
            </a:extLst>
          </p:cNvPr>
          <p:cNvSpPr txBox="1"/>
          <p:nvPr/>
        </p:nvSpPr>
        <p:spPr>
          <a:xfrm>
            <a:off x="2852737" y="5657850"/>
            <a:ext cx="343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8" tooltip="http://commons.wikimedia.org/wiki/File:New_Zealand_Sign_Assembly_-_Accident.svg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9" tooltip="https://creativecommons.org/licenses/by-sa/3.0/"/>
              </a:rPr>
              <a:t>CC BY-SA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1284940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31" y="1689317"/>
            <a:ext cx="7325422" cy="48035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of VGG16 – Layer Visualization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699" y="3628796"/>
            <a:ext cx="892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Layer four</a:t>
            </a:r>
          </a:p>
        </p:txBody>
      </p:sp>
    </p:spTree>
    <p:extLst>
      <p:ext uri="{BB962C8B-B14F-4D97-AF65-F5344CB8AC3E}">
        <p14:creationId xmlns:p14="http://schemas.microsoft.com/office/powerpoint/2010/main" val="3118583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of VGG16 – Kernel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" y="1842014"/>
            <a:ext cx="7208831" cy="46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27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55590-9CCA-4C2B-B692-33764268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42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ED0EF-352D-4A5E-9A97-5F8CF071D16F}"/>
              </a:ext>
            </a:extLst>
          </p:cNvPr>
          <p:cNvSpPr txBox="1"/>
          <p:nvPr/>
        </p:nvSpPr>
        <p:spPr>
          <a:xfrm>
            <a:off x="314960" y="1029713"/>
            <a:ext cx="85140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Gathered better understanding of the Datasets and proposed method to handle data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Successfully classified images with ~91% using VGG16 (with batch normalization)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Successfully implemented Faster RCNN to localize ships with 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Visualization of individual VGG16 Layers to improve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CD06C-91AE-4CCA-8339-882C7D9D2771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5077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55590-9CCA-4C2B-B692-33764268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43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ED0EF-352D-4A5E-9A97-5F8CF071D16F}"/>
              </a:ext>
            </a:extLst>
          </p:cNvPr>
          <p:cNvSpPr txBox="1"/>
          <p:nvPr/>
        </p:nvSpPr>
        <p:spPr>
          <a:xfrm>
            <a:off x="256573" y="1308246"/>
            <a:ext cx="84734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Increase size of dataset </a:t>
            </a:r>
          </a:p>
          <a:p>
            <a:pPr marL="720725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chemeClr val="bg1"/>
                </a:solidFill>
              </a:rPr>
              <a:t>Consider v2 dataset (50% more data)</a:t>
            </a:r>
          </a:p>
          <a:p>
            <a:pPr marL="720725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chemeClr val="bg1"/>
                </a:solidFill>
              </a:rPr>
              <a:t>Obtain raw satellite images</a:t>
            </a:r>
            <a:endParaRPr lang="en-SG" sz="32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Transfer learning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Benchmark with existing algorithms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Submit to Kaggle competition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Further generalized for other image detection use cases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CD06C-91AE-4CCA-8339-882C7D9D2771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811917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60BCCC-AE43-4990-BA1D-29221450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44</a:t>
            </a:fld>
            <a:endParaRPr lang="en-S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1FC6BC-7AFF-46A5-B1EF-01A3015DD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7424" y="2185653"/>
            <a:ext cx="6096395" cy="3205641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E7871F7-4966-426B-8E40-FF64E6A07A5B}"/>
              </a:ext>
            </a:extLst>
          </p:cNvPr>
          <p:cNvGrpSpPr/>
          <p:nvPr/>
        </p:nvGrpSpPr>
        <p:grpSpPr>
          <a:xfrm>
            <a:off x="6651322" y="137788"/>
            <a:ext cx="2159391" cy="2807208"/>
            <a:chOff x="6630611" y="220472"/>
            <a:chExt cx="2159391" cy="280720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B45357-99FF-42EF-8284-D8242C4E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611" y="220472"/>
              <a:ext cx="2159391" cy="280720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AA95970-92CF-4D20-A0C6-5D63E3841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231" b="17407"/>
            <a:stretch/>
          </p:blipFill>
          <p:spPr>
            <a:xfrm>
              <a:off x="6762653" y="2385736"/>
              <a:ext cx="1906872" cy="64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32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A830721-6E70-40AA-8074-CD9C4B07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5</a:t>
            </a:fld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B4746-6523-45C7-994E-416B1276EF5D}"/>
              </a:ext>
            </a:extLst>
          </p:cNvPr>
          <p:cNvSpPr txBox="1"/>
          <p:nvPr/>
        </p:nvSpPr>
        <p:spPr>
          <a:xfrm>
            <a:off x="502140" y="3985433"/>
            <a:ext cx="1399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66FF"/>
                </a:solidFill>
              </a:rPr>
              <a:t>Data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Acquisition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+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Exploration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9589C-B3FF-4A2A-9956-E65202EDCD6E}"/>
              </a:ext>
            </a:extLst>
          </p:cNvPr>
          <p:cNvSpPr txBox="1"/>
          <p:nvPr/>
        </p:nvSpPr>
        <p:spPr>
          <a:xfrm>
            <a:off x="967560" y="143794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D0814-DB8E-4558-AC42-F8ABC90476F1}"/>
              </a:ext>
            </a:extLst>
          </p:cNvPr>
          <p:cNvSpPr txBox="1"/>
          <p:nvPr/>
        </p:nvSpPr>
        <p:spPr>
          <a:xfrm>
            <a:off x="2643349" y="48288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E66759-7BEC-4CBB-B964-65D16D864733}"/>
              </a:ext>
            </a:extLst>
          </p:cNvPr>
          <p:cNvSpPr txBox="1"/>
          <p:nvPr/>
        </p:nvSpPr>
        <p:spPr>
          <a:xfrm>
            <a:off x="4323374" y="14534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1149B9-A0B3-44E7-9782-EB175DC7E861}"/>
              </a:ext>
            </a:extLst>
          </p:cNvPr>
          <p:cNvSpPr txBox="1"/>
          <p:nvPr/>
        </p:nvSpPr>
        <p:spPr>
          <a:xfrm>
            <a:off x="6004251" y="48288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921BA-DBCE-451B-BB5C-08162AFC208A}"/>
              </a:ext>
            </a:extLst>
          </p:cNvPr>
          <p:cNvSpPr txBox="1"/>
          <p:nvPr/>
        </p:nvSpPr>
        <p:spPr>
          <a:xfrm>
            <a:off x="7749981" y="139025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33DD4-7F8A-4D29-A7F4-5EF381ABB317}"/>
              </a:ext>
            </a:extLst>
          </p:cNvPr>
          <p:cNvSpPr txBox="1"/>
          <p:nvPr/>
        </p:nvSpPr>
        <p:spPr>
          <a:xfrm>
            <a:off x="2113830" y="2158900"/>
            <a:ext cx="1691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B050"/>
                </a:solidFill>
              </a:rPr>
              <a:t>Data Cleaning </a:t>
            </a:r>
          </a:p>
          <a:p>
            <a:pPr algn="ctr"/>
            <a:r>
              <a:rPr lang="en-SG" dirty="0">
                <a:solidFill>
                  <a:srgbClr val="00B050"/>
                </a:solidFill>
              </a:rPr>
              <a:t>+ </a:t>
            </a:r>
          </a:p>
          <a:p>
            <a:pPr algn="ctr"/>
            <a:r>
              <a:rPr lang="en-SG" dirty="0">
                <a:solidFill>
                  <a:srgbClr val="00B050"/>
                </a:solidFill>
              </a:rPr>
              <a:t>Prepare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D1C48D-7023-43B9-9E95-8DB6EA039C4D}"/>
              </a:ext>
            </a:extLst>
          </p:cNvPr>
          <p:cNvSpPr txBox="1"/>
          <p:nvPr/>
        </p:nvSpPr>
        <p:spPr>
          <a:xfrm>
            <a:off x="3880511" y="4049406"/>
            <a:ext cx="141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Train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8FECB-E545-4B9A-8ADB-A1AA6044A37B}"/>
              </a:ext>
            </a:extLst>
          </p:cNvPr>
          <p:cNvSpPr txBox="1"/>
          <p:nvPr/>
        </p:nvSpPr>
        <p:spPr>
          <a:xfrm>
            <a:off x="5499917" y="2427845"/>
            <a:ext cx="153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Test Data Validation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88054-277C-4FA8-9472-8DD3DB6653E3}"/>
              </a:ext>
            </a:extLst>
          </p:cNvPr>
          <p:cNvSpPr txBox="1"/>
          <p:nvPr/>
        </p:nvSpPr>
        <p:spPr>
          <a:xfrm>
            <a:off x="7321513" y="3985433"/>
            <a:ext cx="135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Analysis + Improve</a:t>
            </a:r>
          </a:p>
        </p:txBody>
      </p:sp>
      <p:grpSp>
        <p:nvGrpSpPr>
          <p:cNvPr id="6147" name="Group 6146">
            <a:extLst>
              <a:ext uri="{FF2B5EF4-FFF2-40B4-BE49-F238E27FC236}">
                <a16:creationId xmlns:a16="http://schemas.microsoft.com/office/drawing/2014/main" id="{38315C3F-330C-4467-A89A-2FA98EA02BB8}"/>
              </a:ext>
            </a:extLst>
          </p:cNvPr>
          <p:cNvGrpSpPr/>
          <p:nvPr/>
        </p:nvGrpSpPr>
        <p:grpSpPr>
          <a:xfrm>
            <a:off x="217476" y="2221256"/>
            <a:ext cx="1978775" cy="1705841"/>
            <a:chOff x="217476" y="2221256"/>
            <a:chExt cx="1978775" cy="170584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BB944B0B-8934-40D5-9E88-CA54B32C8EF0}"/>
                </a:ext>
              </a:extLst>
            </p:cNvPr>
            <p:cNvSpPr/>
            <p:nvPr/>
          </p:nvSpPr>
          <p:spPr>
            <a:xfrm>
              <a:off x="217476" y="2221256"/>
              <a:ext cx="1978775" cy="1705841"/>
            </a:xfrm>
            <a:prstGeom prst="hexagon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" descr="Image result for kaggle">
              <a:extLst>
                <a:ext uri="{FF2B5EF4-FFF2-40B4-BE49-F238E27FC236}">
                  <a16:creationId xmlns:a16="http://schemas.microsoft.com/office/drawing/2014/main" id="{A7382FED-6BE5-4D16-8F6B-51381B220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84" y="2849739"/>
              <a:ext cx="1329232" cy="513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7D9A52-ED98-40EC-BA4E-B7ADEE41D414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Deep learning Steps</a:t>
            </a:r>
          </a:p>
        </p:txBody>
      </p:sp>
      <p:grpSp>
        <p:nvGrpSpPr>
          <p:cNvPr id="6149" name="Group 6148">
            <a:extLst>
              <a:ext uri="{FF2B5EF4-FFF2-40B4-BE49-F238E27FC236}">
                <a16:creationId xmlns:a16="http://schemas.microsoft.com/office/drawing/2014/main" id="{38D46BCF-2637-484E-87A8-C8876850894B}"/>
              </a:ext>
            </a:extLst>
          </p:cNvPr>
          <p:cNvGrpSpPr/>
          <p:nvPr/>
        </p:nvGrpSpPr>
        <p:grpSpPr>
          <a:xfrm>
            <a:off x="1902588" y="3164830"/>
            <a:ext cx="1978775" cy="1705841"/>
            <a:chOff x="1902588" y="3164830"/>
            <a:chExt cx="1978775" cy="1705841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5ECC83F-1577-4E17-947E-877F88F7CE38}"/>
                </a:ext>
              </a:extLst>
            </p:cNvPr>
            <p:cNvSpPr/>
            <p:nvPr/>
          </p:nvSpPr>
          <p:spPr>
            <a:xfrm>
              <a:off x="1902588" y="3164830"/>
              <a:ext cx="1978775" cy="1705841"/>
            </a:xfrm>
            <a:prstGeom prst="hexagon">
              <a:avLst/>
            </a:prstGeom>
            <a:solidFill>
              <a:srgbClr val="A6D8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774A44-3007-4471-AFC4-1B645DC2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08" r="25924"/>
            <a:stretch/>
          </p:blipFill>
          <p:spPr>
            <a:xfrm>
              <a:off x="2322577" y="3194956"/>
              <a:ext cx="1179878" cy="167571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FE31B3B-25D1-45ED-A25F-43A78AB30823}"/>
              </a:ext>
            </a:extLst>
          </p:cNvPr>
          <p:cNvSpPr txBox="1"/>
          <p:nvPr/>
        </p:nvSpPr>
        <p:spPr>
          <a:xfrm>
            <a:off x="155064" y="6558615"/>
            <a:ext cx="67681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Source: </a:t>
            </a:r>
            <a:r>
              <a:rPr lang="en-SG" sz="800" dirty="0">
                <a:solidFill>
                  <a:schemeClr val="bg1"/>
                </a:solidFill>
                <a:hlinkClick r:id="rId4"/>
              </a:rPr>
              <a:t>https://agsft.com/wp-content/uploads/2016/06/FilterBigData.png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  <a:r>
              <a:rPr lang="en-SG" sz="800" dirty="0">
                <a:solidFill>
                  <a:schemeClr val="bg1"/>
                </a:solidFill>
                <a:hlinkClick r:id="rId5"/>
              </a:rPr>
              <a:t>https://cdn-images-1.medium.com/max/1600/1*fk2ZjHyqYH04rLTgvQYs4A.png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</a:p>
        </p:txBody>
      </p:sp>
      <p:grpSp>
        <p:nvGrpSpPr>
          <p:cNvPr id="6153" name="Group 6152">
            <a:extLst>
              <a:ext uri="{FF2B5EF4-FFF2-40B4-BE49-F238E27FC236}">
                <a16:creationId xmlns:a16="http://schemas.microsoft.com/office/drawing/2014/main" id="{C19AD7BE-9ECD-485D-BE12-15FB7B483733}"/>
              </a:ext>
            </a:extLst>
          </p:cNvPr>
          <p:cNvGrpSpPr/>
          <p:nvPr/>
        </p:nvGrpSpPr>
        <p:grpSpPr>
          <a:xfrm>
            <a:off x="6939280" y="2260964"/>
            <a:ext cx="1978775" cy="1705841"/>
            <a:chOff x="6939280" y="2260964"/>
            <a:chExt cx="1978775" cy="1705841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E8F4633D-B09B-46F2-A1F3-E5F3693FAC57}"/>
                </a:ext>
              </a:extLst>
            </p:cNvPr>
            <p:cNvSpPr/>
            <p:nvPr/>
          </p:nvSpPr>
          <p:spPr>
            <a:xfrm>
              <a:off x="6939280" y="2260964"/>
              <a:ext cx="1978775" cy="1705841"/>
            </a:xfrm>
            <a:prstGeom prst="hexagon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144" name="Picture 6143">
              <a:extLst>
                <a:ext uri="{FF2B5EF4-FFF2-40B4-BE49-F238E27FC236}">
                  <a16:creationId xmlns:a16="http://schemas.microsoft.com/office/drawing/2014/main" id="{60389D7A-6026-409F-B2B2-C1C7A86FB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6415" y="2604741"/>
              <a:ext cx="1327188" cy="1037578"/>
            </a:xfrm>
            <a:prstGeom prst="rect">
              <a:avLst/>
            </a:prstGeom>
          </p:spPr>
        </p:pic>
      </p:grpSp>
      <p:sp>
        <p:nvSpPr>
          <p:cNvPr id="6145" name="Arrow: Curved Up 6144">
            <a:extLst>
              <a:ext uri="{FF2B5EF4-FFF2-40B4-BE49-F238E27FC236}">
                <a16:creationId xmlns:a16="http://schemas.microsoft.com/office/drawing/2014/main" id="{C4BB0B5D-977B-45B3-9388-927E68557B8E}"/>
              </a:ext>
            </a:extLst>
          </p:cNvPr>
          <p:cNvSpPr/>
          <p:nvPr/>
        </p:nvSpPr>
        <p:spPr>
          <a:xfrm rot="1746945">
            <a:off x="4234125" y="4779951"/>
            <a:ext cx="1630471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1A29FA5E-C025-48CB-B98C-46712BF9E7C3}"/>
              </a:ext>
            </a:extLst>
          </p:cNvPr>
          <p:cNvSpPr/>
          <p:nvPr/>
        </p:nvSpPr>
        <p:spPr>
          <a:xfrm rot="20360705">
            <a:off x="6934745" y="4747579"/>
            <a:ext cx="1630471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6" name="Arrow: Curved Up 35">
            <a:extLst>
              <a:ext uri="{FF2B5EF4-FFF2-40B4-BE49-F238E27FC236}">
                <a16:creationId xmlns:a16="http://schemas.microsoft.com/office/drawing/2014/main" id="{AD3CAD0A-445C-4997-9018-B02A6D9BD3C2}"/>
              </a:ext>
            </a:extLst>
          </p:cNvPr>
          <p:cNvSpPr/>
          <p:nvPr/>
        </p:nvSpPr>
        <p:spPr>
          <a:xfrm rot="10800000">
            <a:off x="4216235" y="131563"/>
            <a:ext cx="3960203" cy="138925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44F1ED65-260A-4063-9762-5FFF33733548}"/>
              </a:ext>
            </a:extLst>
          </p:cNvPr>
          <p:cNvGrpSpPr/>
          <p:nvPr/>
        </p:nvGrpSpPr>
        <p:grpSpPr>
          <a:xfrm>
            <a:off x="5263490" y="3164829"/>
            <a:ext cx="1978775" cy="1705841"/>
            <a:chOff x="5263490" y="3164829"/>
            <a:chExt cx="1978775" cy="1705841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F53F7208-B886-4017-9D0D-A245E35E7528}"/>
                </a:ext>
              </a:extLst>
            </p:cNvPr>
            <p:cNvSpPr/>
            <p:nvPr/>
          </p:nvSpPr>
          <p:spPr>
            <a:xfrm>
              <a:off x="5263490" y="3164829"/>
              <a:ext cx="1978775" cy="1705841"/>
            </a:xfrm>
            <a:prstGeom prst="hexagon">
              <a:avLst/>
            </a:prstGeom>
            <a:solidFill>
              <a:srgbClr val="C0C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148" name="Picture 4" descr="Image result for deep learning training data validation">
              <a:extLst>
                <a:ext uri="{FF2B5EF4-FFF2-40B4-BE49-F238E27FC236}">
                  <a16:creationId xmlns:a16="http://schemas.microsoft.com/office/drawing/2014/main" id="{13577D81-90A3-4940-9111-A771DD4A20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72"/>
            <a:stretch/>
          </p:blipFill>
          <p:spPr bwMode="auto">
            <a:xfrm>
              <a:off x="5575413" y="3471192"/>
              <a:ext cx="1382512" cy="108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1D2579E9-8ED5-44F1-A1D1-3E069D22E214}"/>
              </a:ext>
            </a:extLst>
          </p:cNvPr>
          <p:cNvGrpSpPr/>
          <p:nvPr/>
        </p:nvGrpSpPr>
        <p:grpSpPr>
          <a:xfrm>
            <a:off x="3587700" y="2260965"/>
            <a:ext cx="1978775" cy="1705841"/>
            <a:chOff x="3587700" y="2260965"/>
            <a:chExt cx="1978775" cy="1705841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0CD67C1C-3964-4898-AD7E-3906EF476D96}"/>
                </a:ext>
              </a:extLst>
            </p:cNvPr>
            <p:cNvSpPr/>
            <p:nvPr/>
          </p:nvSpPr>
          <p:spPr>
            <a:xfrm>
              <a:off x="3587700" y="2260965"/>
              <a:ext cx="1978775" cy="1705841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146" name="Picture 2" descr="Image result for deep learning model">
              <a:extLst>
                <a:ext uri="{FF2B5EF4-FFF2-40B4-BE49-F238E27FC236}">
                  <a16:creationId xmlns:a16="http://schemas.microsoft.com/office/drawing/2014/main" id="{72D5977C-C915-4B29-B212-DA8CFF374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236" y="2342033"/>
              <a:ext cx="872448" cy="75728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</p:pic>
        <p:pic>
          <p:nvPicPr>
            <p:cNvPr id="6150" name="Picture 6" descr="Image result for deep learning training data validation">
              <a:extLst>
                <a:ext uri="{FF2B5EF4-FFF2-40B4-BE49-F238E27FC236}">
                  <a16:creationId xmlns:a16="http://schemas.microsoft.com/office/drawing/2014/main" id="{06B64E44-F087-4D2D-9F9A-60ABA43CC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09"/>
            <a:stretch/>
          </p:blipFill>
          <p:spPr bwMode="auto">
            <a:xfrm>
              <a:off x="4121296" y="3187454"/>
              <a:ext cx="865511" cy="662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D1921FA-B28B-4840-AF2B-DB9DAA541A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293" y="886694"/>
            <a:ext cx="1849032" cy="11929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D47C112-2A09-4BAF-8088-ADD8F7BA16EE}"/>
              </a:ext>
            </a:extLst>
          </p:cNvPr>
          <p:cNvSpPr txBox="1"/>
          <p:nvPr/>
        </p:nvSpPr>
        <p:spPr>
          <a:xfrm>
            <a:off x="5454316" y="308789"/>
            <a:ext cx="153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Hidden Layer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8299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A830721-6E70-40AA-8074-CD9C4B07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6</a:t>
            </a:fld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B4746-6523-45C7-994E-416B1276EF5D}"/>
              </a:ext>
            </a:extLst>
          </p:cNvPr>
          <p:cNvSpPr txBox="1"/>
          <p:nvPr/>
        </p:nvSpPr>
        <p:spPr>
          <a:xfrm>
            <a:off x="502140" y="3985433"/>
            <a:ext cx="1399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66FF"/>
                </a:solidFill>
              </a:rPr>
              <a:t>Data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Acquisition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+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Exploration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9589C-B3FF-4A2A-9956-E65202EDCD6E}"/>
              </a:ext>
            </a:extLst>
          </p:cNvPr>
          <p:cNvSpPr txBox="1"/>
          <p:nvPr/>
        </p:nvSpPr>
        <p:spPr>
          <a:xfrm>
            <a:off x="967560" y="143794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D0814-DB8E-4558-AC42-F8ABC90476F1}"/>
              </a:ext>
            </a:extLst>
          </p:cNvPr>
          <p:cNvSpPr txBox="1"/>
          <p:nvPr/>
        </p:nvSpPr>
        <p:spPr>
          <a:xfrm>
            <a:off x="2643349" y="48288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33DD4-7F8A-4D29-A7F4-5EF381ABB317}"/>
              </a:ext>
            </a:extLst>
          </p:cNvPr>
          <p:cNvSpPr txBox="1"/>
          <p:nvPr/>
        </p:nvSpPr>
        <p:spPr>
          <a:xfrm>
            <a:off x="2113830" y="2158900"/>
            <a:ext cx="1691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B050"/>
                </a:solidFill>
              </a:rPr>
              <a:t>Data Cleaning </a:t>
            </a:r>
          </a:p>
          <a:p>
            <a:pPr algn="ctr"/>
            <a:r>
              <a:rPr lang="en-SG" dirty="0">
                <a:solidFill>
                  <a:srgbClr val="00B050"/>
                </a:solidFill>
              </a:rPr>
              <a:t>+ </a:t>
            </a:r>
          </a:p>
          <a:p>
            <a:pPr algn="ctr"/>
            <a:r>
              <a:rPr lang="en-SG" dirty="0">
                <a:solidFill>
                  <a:srgbClr val="00B050"/>
                </a:solidFill>
              </a:rPr>
              <a:t>Prepare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D8FDDA-5287-4A9C-BA33-87F2DF10C093}"/>
              </a:ext>
            </a:extLst>
          </p:cNvPr>
          <p:cNvGrpSpPr/>
          <p:nvPr/>
        </p:nvGrpSpPr>
        <p:grpSpPr>
          <a:xfrm>
            <a:off x="217476" y="2221256"/>
            <a:ext cx="1978775" cy="1705841"/>
            <a:chOff x="217476" y="2221256"/>
            <a:chExt cx="1978775" cy="170584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BB944B0B-8934-40D5-9E88-CA54B32C8EF0}"/>
                </a:ext>
              </a:extLst>
            </p:cNvPr>
            <p:cNvSpPr/>
            <p:nvPr/>
          </p:nvSpPr>
          <p:spPr>
            <a:xfrm>
              <a:off x="217476" y="2221256"/>
              <a:ext cx="1978775" cy="1705841"/>
            </a:xfrm>
            <a:prstGeom prst="hexagon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" descr="Image result for kaggle">
              <a:extLst>
                <a:ext uri="{FF2B5EF4-FFF2-40B4-BE49-F238E27FC236}">
                  <a16:creationId xmlns:a16="http://schemas.microsoft.com/office/drawing/2014/main" id="{A7382FED-6BE5-4D16-8F6B-51381B220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84" y="2849739"/>
              <a:ext cx="1329232" cy="513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7D9A52-ED98-40EC-BA4E-B7ADEE41D414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Deep learning Steps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C081E5-087C-4237-98DC-898C19511B35}"/>
              </a:ext>
            </a:extLst>
          </p:cNvPr>
          <p:cNvGrpSpPr/>
          <p:nvPr/>
        </p:nvGrpSpPr>
        <p:grpSpPr>
          <a:xfrm>
            <a:off x="1902588" y="3164830"/>
            <a:ext cx="1978775" cy="1705841"/>
            <a:chOff x="1902588" y="3164830"/>
            <a:chExt cx="1978775" cy="1705841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5ECC83F-1577-4E17-947E-877F88F7CE38}"/>
                </a:ext>
              </a:extLst>
            </p:cNvPr>
            <p:cNvSpPr/>
            <p:nvPr/>
          </p:nvSpPr>
          <p:spPr>
            <a:xfrm>
              <a:off x="1902588" y="3164830"/>
              <a:ext cx="1978775" cy="1705841"/>
            </a:xfrm>
            <a:prstGeom prst="hexagon">
              <a:avLst/>
            </a:prstGeom>
            <a:solidFill>
              <a:srgbClr val="A6D8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774A44-3007-4471-AFC4-1B645DC2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08" r="25924"/>
            <a:stretch/>
          </p:blipFill>
          <p:spPr>
            <a:xfrm>
              <a:off x="2322577" y="3194956"/>
              <a:ext cx="1179878" cy="167571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FE31B3B-25D1-45ED-A25F-43A78AB30823}"/>
              </a:ext>
            </a:extLst>
          </p:cNvPr>
          <p:cNvSpPr txBox="1"/>
          <p:nvPr/>
        </p:nvSpPr>
        <p:spPr>
          <a:xfrm>
            <a:off x="155064" y="6558615"/>
            <a:ext cx="67681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Source: </a:t>
            </a:r>
            <a:r>
              <a:rPr lang="en-SG" sz="800" dirty="0">
                <a:solidFill>
                  <a:schemeClr val="bg1"/>
                </a:solidFill>
                <a:hlinkClick r:id="rId4"/>
              </a:rPr>
              <a:t>https://agsft.com/wp-content/uploads/2016/06/FilterBigData.png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  <a:r>
              <a:rPr lang="en-SG" sz="800" dirty="0">
                <a:solidFill>
                  <a:schemeClr val="bg1"/>
                </a:solidFill>
                <a:hlinkClick r:id="rId5"/>
              </a:rPr>
              <a:t>https://cdn-images-1.medium.com/max/1600/1*fk2ZjHyqYH04rLTgvQYs4A.png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</a:p>
        </p:txBody>
      </p:sp>
    </p:spTree>
    <p:extLst>
      <p:ext uri="{BB962C8B-B14F-4D97-AF65-F5344CB8AC3E}">
        <p14:creationId xmlns:p14="http://schemas.microsoft.com/office/powerpoint/2010/main" val="82799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7</a:t>
            </a:fld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A1E1AC-379C-485A-87DA-7178FC869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1" t="24400" r="53099" b="52011"/>
          <a:stretch/>
        </p:blipFill>
        <p:spPr>
          <a:xfrm>
            <a:off x="1664208" y="969264"/>
            <a:ext cx="4558390" cy="2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75673-684C-4CB3-8E9F-9B49092996BD}"/>
              </a:ext>
            </a:extLst>
          </p:cNvPr>
          <p:cNvSpPr txBox="1"/>
          <p:nvPr/>
        </p:nvSpPr>
        <p:spPr>
          <a:xfrm>
            <a:off x="100416" y="3557017"/>
            <a:ext cx="84149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Decoding required to extract data </a:t>
            </a:r>
            <a:r>
              <a:rPr lang="en-SG" sz="2800" dirty="0">
                <a:solidFill>
                  <a:srgbClr val="92D050"/>
                </a:solidFill>
                <a:sym typeface="Wingdings" panose="05000000000000000000" pitchFamily="2" charset="2"/>
              </a:rPr>
              <a:t> Run-Length-Encoding</a:t>
            </a:r>
            <a:endParaRPr lang="en-SG" sz="2800" dirty="0">
              <a:solidFill>
                <a:srgbClr val="92D050"/>
              </a:solidFill>
            </a:endParaRPr>
          </a:p>
          <a:p>
            <a:endParaRPr lang="en-SG" sz="2800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NULL values are present </a:t>
            </a:r>
            <a:r>
              <a:rPr lang="en-SG" sz="2800" dirty="0">
                <a:solidFill>
                  <a:srgbClr val="92D050"/>
                </a:solidFill>
                <a:sym typeface="Wingdings" panose="05000000000000000000" pitchFamily="2" charset="2"/>
              </a:rPr>
              <a:t> Image no 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>
              <a:solidFill>
                <a:srgbClr val="92D050"/>
              </a:solidFill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  <a:sym typeface="Wingdings" panose="05000000000000000000" pitchFamily="2" charset="2"/>
              </a:rPr>
              <a:t>Minor data cleaning required</a:t>
            </a:r>
            <a:endParaRPr lang="en-SG" sz="2800" dirty="0">
              <a:solidFill>
                <a:srgbClr val="92D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73DE5F-250E-4CEC-96A6-0E0B354622B2}"/>
              </a:ext>
            </a:extLst>
          </p:cNvPr>
          <p:cNvSpPr/>
          <p:nvPr/>
        </p:nvSpPr>
        <p:spPr>
          <a:xfrm>
            <a:off x="5148072" y="1426464"/>
            <a:ext cx="1074526" cy="32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0CDCD-D6A8-4BEB-BB5B-D53C4B609FEC}"/>
              </a:ext>
            </a:extLst>
          </p:cNvPr>
          <p:cNvSpPr/>
          <p:nvPr/>
        </p:nvSpPr>
        <p:spPr>
          <a:xfrm>
            <a:off x="5605272" y="1755648"/>
            <a:ext cx="617326" cy="234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8BCC0-2931-4095-B61D-452D3FF17B4A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</p:spTree>
    <p:extLst>
      <p:ext uri="{BB962C8B-B14F-4D97-AF65-F5344CB8AC3E}">
        <p14:creationId xmlns:p14="http://schemas.microsoft.com/office/powerpoint/2010/main" val="101477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8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75673-684C-4CB3-8E9F-9B49092996BD}"/>
              </a:ext>
            </a:extLst>
          </p:cNvPr>
          <p:cNvSpPr txBox="1"/>
          <p:nvPr/>
        </p:nvSpPr>
        <p:spPr>
          <a:xfrm>
            <a:off x="3566159" y="1956817"/>
            <a:ext cx="5119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4 types of data becomes available:</a:t>
            </a:r>
          </a:p>
          <a:p>
            <a:pPr marL="895350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rgbClr val="92D050"/>
                </a:solidFill>
              </a:rPr>
              <a:t>Presence of Ship (F/T)</a:t>
            </a:r>
          </a:p>
          <a:p>
            <a:pPr marL="895350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rgbClr val="92D050"/>
                </a:solidFill>
              </a:rPr>
              <a:t>Number of Ships</a:t>
            </a:r>
          </a:p>
          <a:p>
            <a:pPr marL="895350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rgbClr val="92D050"/>
                </a:solidFill>
              </a:rPr>
              <a:t>Location of Ships</a:t>
            </a:r>
          </a:p>
          <a:p>
            <a:pPr marL="895350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rgbClr val="92D050"/>
                </a:solidFill>
              </a:rPr>
              <a:t>Infer Bounding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8BCC0-2931-4095-B61D-452D3FF17B4A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00A91-7795-40EC-81EF-0FDEC3701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0" t="47440" r="63900" b="13063"/>
          <a:stretch/>
        </p:blipFill>
        <p:spPr>
          <a:xfrm>
            <a:off x="458258" y="1179912"/>
            <a:ext cx="2851870" cy="37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7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9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90A7E-332A-4D88-94EA-2DFC4695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8" t="42178" r="63946" b="15155"/>
          <a:stretch/>
        </p:blipFill>
        <p:spPr>
          <a:xfrm>
            <a:off x="256573" y="777593"/>
            <a:ext cx="2379027" cy="27230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F290A0-7B79-495D-95C0-BE1E6551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4" t="42178" r="6876" b="15155"/>
          <a:stretch/>
        </p:blipFill>
        <p:spPr>
          <a:xfrm>
            <a:off x="256573" y="3544453"/>
            <a:ext cx="7753571" cy="3177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B4F77-D2C7-40D7-926B-D793B35A1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00" t="33177" r="44500" b="45611"/>
          <a:stretch/>
        </p:blipFill>
        <p:spPr>
          <a:xfrm>
            <a:off x="3192669" y="1228072"/>
            <a:ext cx="5446898" cy="1820865"/>
          </a:xfrm>
          <a:prstGeom prst="rect">
            <a:avLst/>
          </a:prstGeom>
          <a:ln w="57150">
            <a:solidFill>
              <a:srgbClr val="FF66FF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3A33D5-1EC6-404B-BB12-54055E438A89}"/>
              </a:ext>
            </a:extLst>
          </p:cNvPr>
          <p:cNvSpPr txBox="1"/>
          <p:nvPr/>
        </p:nvSpPr>
        <p:spPr>
          <a:xfrm>
            <a:off x="713232" y="18836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84F9D8-7C62-44AC-9B99-4CAADF80071B}"/>
              </a:ext>
            </a:extLst>
          </p:cNvPr>
          <p:cNvSpPr txBox="1"/>
          <p:nvPr/>
        </p:nvSpPr>
        <p:spPr>
          <a:xfrm>
            <a:off x="1688592" y="267960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28%</a:t>
            </a:r>
          </a:p>
        </p:txBody>
      </p:sp>
    </p:spTree>
    <p:extLst>
      <p:ext uri="{BB962C8B-B14F-4D97-AF65-F5344CB8AC3E}">
        <p14:creationId xmlns:p14="http://schemas.microsoft.com/office/powerpoint/2010/main" val="84508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</TotalTime>
  <Words>1483</Words>
  <Application>Microsoft Office PowerPoint</Application>
  <PresentationFormat>On-screen Show (4:3)</PresentationFormat>
  <Paragraphs>306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Rounded MT Bold</vt:lpstr>
      <vt:lpstr>Calibri</vt:lpstr>
      <vt:lpstr>Calibri Light</vt:lpstr>
      <vt:lpstr>Wingdings</vt:lpstr>
      <vt:lpstr>Office Theme</vt:lpstr>
      <vt:lpstr>CE7454 Object Detection of Ship Images using Deep learning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Faster RCNN</vt:lpstr>
      <vt:lpstr>Overview </vt:lpstr>
      <vt:lpstr>Phase 1: Train a base model</vt:lpstr>
      <vt:lpstr>VGG model</vt:lpstr>
      <vt:lpstr>Demo</vt:lpstr>
      <vt:lpstr>Demo</vt:lpstr>
      <vt:lpstr>Proposing bounding boxes</vt:lpstr>
      <vt:lpstr>Loss function</vt:lpstr>
      <vt:lpstr>Demo</vt:lpstr>
      <vt:lpstr>Demo</vt:lpstr>
      <vt:lpstr>Demo</vt:lpstr>
      <vt:lpstr>Evaluation of the network</vt:lpstr>
      <vt:lpstr>Evaluation of the network</vt:lpstr>
      <vt:lpstr>Setup</vt:lpstr>
      <vt:lpstr>PowerPoint Presentation</vt:lpstr>
      <vt:lpstr>Visualization - outline</vt:lpstr>
      <vt:lpstr>Model with one convolutional layer</vt:lpstr>
      <vt:lpstr>Model with one convolutional layer</vt:lpstr>
      <vt:lpstr>Model with one convolutional layer</vt:lpstr>
      <vt:lpstr>Model of VGG16 – Layer Visualization</vt:lpstr>
      <vt:lpstr>Model of VGG16 – Layer Visualization</vt:lpstr>
      <vt:lpstr>Model of VGG16 – Layer Visualization</vt:lpstr>
      <vt:lpstr>Model of VGG16 – Layer Visualization</vt:lpstr>
      <vt:lpstr>Model of VGG16 – Kernel Visualization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Ong</dc:creator>
  <cp:lastModifiedBy>Kevin Ong</cp:lastModifiedBy>
  <cp:revision>76</cp:revision>
  <dcterms:created xsi:type="dcterms:W3CDTF">2018-11-13T12:19:32Z</dcterms:created>
  <dcterms:modified xsi:type="dcterms:W3CDTF">2018-11-15T05:07:14Z</dcterms:modified>
</cp:coreProperties>
</file>